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5" r:id="rId6"/>
    <p:sldId id="264" r:id="rId7"/>
    <p:sldId id="258" r:id="rId8"/>
    <p:sldId id="260" r:id="rId9"/>
    <p:sldId id="259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40609" autoAdjust="0"/>
    <p:restoredTop sz="94660"/>
  </p:normalViewPr>
  <p:slideViewPr>
    <p:cSldViewPr snapToGrid="0">
      <p:cViewPr>
        <p:scale>
          <a:sx n="42" d="100"/>
          <a:sy n="42" d="100"/>
        </p:scale>
        <p:origin x="-2988" y="-17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9490BEC-901F-4DAF-AADA-FADA00BDD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EFA698AE-58CE-4716-8832-D9E44142D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24D381A-0051-40A2-86A8-8EF2F9F78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5F0-0CF4-46BB-A90B-97EE960CF1DD}" type="datetimeFigureOut">
              <a:rPr lang="it-IT" smtClean="0"/>
              <a:pPr/>
              <a:t>16/10/2020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C6DE892A-1728-42E7-86C7-367289B2C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1B21E193-602E-46C9-9572-6D6DFF39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0481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E2B99F1-3235-45F1-B26A-C3D0F577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422F1C06-51BA-476D-85DC-6C4326F99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6FB0B33-A0DE-4645-901D-8839A030D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5F0-0CF4-46BB-A90B-97EE960CF1DD}" type="datetimeFigureOut">
              <a:rPr lang="it-IT" smtClean="0"/>
              <a:pPr/>
              <a:t>16/10/2020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37D214E-1E03-4E45-9F11-614212EE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6D242DE-6FD2-4039-AE76-71DEAB0C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4940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B800CA9C-27FD-442B-B8A3-28A8054FD8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2D15F291-4D63-4337-AB7B-1851475E6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3620AEA-5548-4A92-BBFD-13710CC1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5F0-0CF4-46BB-A90B-97EE960CF1DD}" type="datetimeFigureOut">
              <a:rPr lang="it-IT" smtClean="0"/>
              <a:pPr/>
              <a:t>16/10/2020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211E9F5-B80D-4974-B38A-313D1570B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C93A9448-AAB1-4054-8191-46A6412B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5212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B40D9C1-ABB9-47D2-995B-0D739F1F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CF819C0-17E4-400E-8C95-446F6D0A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D940CB8-E444-44A4-81C9-495EEDFA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5F0-0CF4-46BB-A90B-97EE960CF1DD}" type="datetimeFigureOut">
              <a:rPr lang="it-IT" smtClean="0"/>
              <a:pPr/>
              <a:t>16/10/2020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6D4EF29-2A4C-45DE-B1D0-907502541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2EA99C1A-DC47-4093-B173-CC9AFF43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104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AAE0103-71ED-4367-8E86-E43B5889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6BF46CBA-9A02-47B4-ADDD-D1106C9EF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19D9B26-4D6C-4999-9F50-4B07A4A5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5F0-0CF4-46BB-A90B-97EE960CF1DD}" type="datetimeFigureOut">
              <a:rPr lang="it-IT" smtClean="0"/>
              <a:pPr/>
              <a:t>16/10/2020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5E60C4C-D4AC-4B79-BE2C-4AC40DEB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C0EEBCB-823C-4B83-BA1E-AD01708F5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062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3EB3A86-CB6A-4E84-83CE-3A8C26DB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0D21AE6-4172-46DB-81E3-E8CCFA4CF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03BCF5A4-C4C3-4AE6-96E0-18997D90B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1AB94A5F-3E2B-47F7-9B4C-FEF0A8F9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5F0-0CF4-46BB-A90B-97EE960CF1DD}" type="datetimeFigureOut">
              <a:rPr lang="it-IT" smtClean="0"/>
              <a:pPr/>
              <a:t>16/10/2020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9FF759AD-04FC-4D69-95EF-3EA83D94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B31AFB1D-BB94-475B-B491-4F117A2D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0690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AA82013-1A6F-4F27-85B8-C771820B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62368C5A-1440-47BB-B457-BB70E8E93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7E723EA8-B1BA-4756-8E81-AFFEF56EB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D0398F30-0CA8-42B9-BA08-3388CEAFF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DAEC1310-6E16-411B-A8DB-3A5EE7DBF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C82B57D6-BBCC-443B-82A0-49818739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5F0-0CF4-46BB-A90B-97EE960CF1DD}" type="datetimeFigureOut">
              <a:rPr lang="it-IT" smtClean="0"/>
              <a:pPr/>
              <a:t>16/10/2020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48A76095-9ED4-40CC-B70B-F5408574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E09B7B27-0356-4706-AC77-B6488325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0289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BCDC32E-827D-4CB7-9F1E-AE6549EC0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41098676-C7BB-4E0D-8BE6-297EC8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5F0-0CF4-46BB-A90B-97EE960CF1DD}" type="datetimeFigureOut">
              <a:rPr lang="it-IT" smtClean="0"/>
              <a:pPr/>
              <a:t>16/10/2020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6C5CC14D-22D7-47B8-BA25-55E28E12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009DA668-9F00-44A4-A85C-025B9989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4440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E5C6A512-FBE1-4C2E-A7AA-02C8880A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5F0-0CF4-46BB-A90B-97EE960CF1DD}" type="datetimeFigureOut">
              <a:rPr lang="it-IT" smtClean="0"/>
              <a:pPr/>
              <a:t>16/10/2020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1F9EA36A-0DDA-49F6-A5B9-27DFCC57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239D8353-66F4-4D0B-93AA-383BF920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351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248B1FC-8F12-4F7A-865E-6CB32041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6F08EFA-CCBB-45EF-AE26-D6132C00B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FB2A8CAE-4F3E-4C0C-B64B-28B77A9BF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43F8139F-DCBC-448D-807C-0DDF5D94C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5F0-0CF4-46BB-A90B-97EE960CF1DD}" type="datetimeFigureOut">
              <a:rPr lang="it-IT" smtClean="0"/>
              <a:pPr/>
              <a:t>16/10/2020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6474AA0A-0EBE-496F-BA94-8BFF5FBB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D2A321F-EF96-4D6E-962C-5099645F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0488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8176EBB-B0DD-4A02-BD90-D28A81074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F1368DDD-56A3-426C-AA1F-7C77D356CC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7DD28EA2-E29F-4C35-AAE6-9AAC60F1B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E75DC8AC-D9B0-4EB8-B606-27A0B690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05F0-0CF4-46BB-A90B-97EE960CF1DD}" type="datetimeFigureOut">
              <a:rPr lang="it-IT" smtClean="0"/>
              <a:pPr/>
              <a:t>16/10/2020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06612687-F69C-400A-82F3-C6B2D6BD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A6AB0CAA-08EE-4141-AEE1-5B5ECC95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4274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72AC2BD3-197A-45E5-8D13-F1E45F04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CE986131-0DAB-468E-85F8-4FA3A7D11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7E50F736-67B6-4BCE-AC6C-2EE2E2A74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905F0-0CF4-46BB-A90B-97EE960CF1DD}" type="datetimeFigureOut">
              <a:rPr lang="it-IT" smtClean="0"/>
              <a:pPr/>
              <a:t>16/10/2020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F505C7D-E665-493C-8CC1-63205F7C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E939B79-DF36-47F1-BDA3-77C5C51BB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0C7C-44E9-4DB3-8888-46E9406622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3579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D726FE8-284F-4451-A27F-C5B4D3E3B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it-IT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REGOLAMENTO </a:t>
            </a:r>
            <a:r>
              <a:rPr lang="it-IT" sz="320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SCUOLA </a:t>
            </a:r>
            <a:r>
              <a:rPr lang="it-IT" sz="320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PRIMARIA MARZABOTTO</a:t>
            </a:r>
            <a:endParaRPr lang="it-IT" sz="3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ottotitolo 4">
            <a:extLst>
              <a:ext uri="{FF2B5EF4-FFF2-40B4-BE49-F238E27FC236}">
                <a16:creationId xmlns="" xmlns:a16="http://schemas.microsoft.com/office/drawing/2014/main" id="{F7C4A9B4-6078-4E4A-9608-9D95DE2CF5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75351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22E8589-9A22-4B8F-A350-8A158A90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83564"/>
            <a:ext cx="7229947" cy="1030886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 FONDAMENTALE RUOLO DEI GENITORI</a:t>
            </a:r>
            <a:br>
              <a:rPr lang="it-IT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it-IT" sz="2400" dirty="0">
              <a:latin typeface="Bahnschrift Light" panose="020B0502040204020203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32AF8860-0E85-48CD-8852-02840DFA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740" y="1428751"/>
            <a:ext cx="8450175" cy="5145686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it-IT" sz="1800" b="1" dirty="0">
                <a:latin typeface="Bahnschrift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 GENITORI COLLABORANO CON LA SCUOLA  AIUTANDO I PROPRI FIGLI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COMPRENDERE L’IMPORTANZA DEL RISPETTO DELLE  NORME STABILITE NEL  REGOLAMENTO DELLA SCUOLA ED IN PARTICOLARE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PREPARARSI IN TEMPO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RISPETTARE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L’ORARIO DI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ENTRATA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RICORDARE DI  INDOSSARE LA MASCHERINA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 ORGANIZZARE IL NECESSARIO PER L’ATTIVITA’ SCOLASTICA: PREPARARE LO ZAINO, LA MERENDA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TUTTO QUANTO RICHIESTO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IMPEGNANDOSI A COMPILARE LE EVENTUALI GIUSTIFICAZIONI DI ASSENZE O ENTRATE IN RITARDO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 INFORMARSI QUOTIDIANAMENTE SUGLI AVVISI DATI DALLA SCUOLA  APPONENDO LA FIRMA  QUANDO RICHIESTO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CONTROLLARE QUOTIDIANAMENTE IL DIARIO E IL REGISTRO ELETTRONICO PER VERIFICARE L’ANDAMENTO DIDATTICO E COMPORTAMENTALE DEL PROPRIO FIGLIO</a:t>
            </a:r>
          </a:p>
        </p:txBody>
      </p:sp>
      <p:pic>
        <p:nvPicPr>
          <p:cNvPr id="1026" name="Picture 2" descr="Zaino troppo pesante: come aiutare i bambini a stare meglio -  Nostrofiglio.it">
            <a:extLst>
              <a:ext uri="{FF2B5EF4-FFF2-40B4-BE49-F238E27FC236}">
                <a16:creationId xmlns="" xmlns:a16="http://schemas.microsoft.com/office/drawing/2014/main" id="{3E237DE7-5AFE-4F38-B866-F2FCC1AB861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62" r="8662"/>
          <a:stretch>
            <a:fillRect/>
          </a:stretch>
        </p:blipFill>
        <p:spPr bwMode="auto">
          <a:xfrm>
            <a:off x="9272453" y="3742508"/>
            <a:ext cx="2772641" cy="2831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gole di comportamento: le 10 migliori per i bambini - Siamo Mamme">
            <a:extLst>
              <a:ext uri="{FF2B5EF4-FFF2-40B4-BE49-F238E27FC236}">
                <a16:creationId xmlns="" xmlns:a16="http://schemas.microsoft.com/office/drawing/2014/main" id="{C8D1FB0B-E8D0-4A81-BAE3-19341BEBD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085" y="17177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578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22E8589-9A22-4B8F-A350-8A158A90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24542"/>
            <a:ext cx="10637895" cy="46825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it-IT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ENTRATA A SCUOLA E RITARDI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32AF8860-0E85-48CD-8852-02840DFA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620" y="1516600"/>
            <a:ext cx="7075743" cy="4549561"/>
          </a:xfrm>
        </p:spPr>
        <p:txBody>
          <a:bodyPr/>
          <a:lstStyle/>
          <a:p>
            <a:pPr marL="342900" lvl="0" indent="-342900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ENTRATA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PER LE 7.55 GLI ALUNNI/E DEVONO POSIZIONARSI NELLO SPAZIO DELLA PROPRIA CLASSE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INDICATO DA APPOSITI CARTELLI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VICINO A CIASCUNA  DELLE DUE ENTRATE:</a:t>
            </a:r>
          </a:p>
          <a:p>
            <a:pPr marL="457200">
              <a:lnSpc>
                <a:spcPct val="107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ENTRATA DI VIA SAVONA: 1A – 1B – 1D – 3A - 3C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ENTRATA DI VIA MARZABOTTO: 2A - 2B – 2C – 2D – 3B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CASO DI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ARRIVO DOPO LE ORE 8.00 (SUONO DELLA SECONDA CAMPANELLA),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QUINDI DI RITARDO, GLI STUDENTI ENTRANO  ALLE 8.55 DALL’ENTRATA DI VIA SAVONA E PORTANO LA GIUSTIFICAZIONE IL GIORNO SUCCESSIVO</a:t>
            </a:r>
          </a:p>
          <a:p>
            <a:endParaRPr lang="it-IT" dirty="0"/>
          </a:p>
        </p:txBody>
      </p:sp>
      <p:pic>
        <p:nvPicPr>
          <p:cNvPr id="1028" name="Picture 4" descr="Scuola a settembre, 14 modi per riorganizzare gli spazi in sicurezza">
            <a:extLst>
              <a:ext uri="{FF2B5EF4-FFF2-40B4-BE49-F238E27FC236}">
                <a16:creationId xmlns="" xmlns:a16="http://schemas.microsoft.com/office/drawing/2014/main" id="{10DBA831-A25D-41F6-9A7B-CB04070238B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34" r="18934"/>
          <a:stretch>
            <a:fillRect/>
          </a:stretch>
        </p:blipFill>
        <p:spPr bwMode="auto">
          <a:xfrm>
            <a:off x="7609954" y="1454482"/>
            <a:ext cx="4454525" cy="4549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551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22E8589-9A22-4B8F-A350-8A158A90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98416"/>
            <a:ext cx="10637895" cy="494385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MASCHERINA, DISTANZIAMENTO, LAVARSI LE MANI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32AF8860-0E85-48CD-8852-02840DFA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543" y="1576316"/>
            <a:ext cx="5880772" cy="4549561"/>
          </a:xfrm>
        </p:spPr>
        <p:txBody>
          <a:bodyPr/>
          <a:lstStyle/>
          <a:p>
            <a:pPr marL="342900" lvl="0" indent="-342900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 STUDENTI DEVONO INDOSSARE LA MASCHERINA CHIRURGICA QUANDO ENTRANO A SCUOLA, QUANDO ESCONO E IN TUTTI GLI SPOSTAMENTI ALL’INTERNO DELLA SCUOLA E DELLA PROPRIA CLASSE</a:t>
            </a:r>
          </a:p>
          <a:p>
            <a:pPr marL="457200">
              <a:lnSpc>
                <a:spcPct val="107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DEVONO MANTENERE LE DISTANZE E IL GRUPPO CLASSE SIA PRIMA DELL’ENTRATA CHE A SCUOLA IN TUTTI GLI SPOSTAMENTI E QUANDO RICHIESTO DAL DOCENTE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IGIENIZZANO LE MANI AL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L’INGRESSO IN CLASSE, QUANDO VANNO IN BAGNO E OGNI VOLTA IN CUI SI RENDE NECESSARIO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5124" name="Picture 4" descr="I cartelli in corridoio per indicare le regole della prevenzione: l'idea  della scuola di Milano per il ritorno in classe - Milano - la Repubblica">
            <a:extLst>
              <a:ext uri="{FF2B5EF4-FFF2-40B4-BE49-F238E27FC236}">
                <a16:creationId xmlns="" xmlns:a16="http://schemas.microsoft.com/office/drawing/2014/main" id="{2495822C-15CF-4CDC-A15F-7CF8ED76E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107" y="1106084"/>
            <a:ext cx="4269775" cy="3004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isinfettare le mani può aiutare a limitare la diffusione dell'influenza? -  Corriere.it">
            <a:extLst>
              <a:ext uri="{FF2B5EF4-FFF2-40B4-BE49-F238E27FC236}">
                <a16:creationId xmlns="" xmlns:a16="http://schemas.microsoft.com/office/drawing/2014/main" id="{76F4B16A-99D3-48C5-B2C7-CB30DA3F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206" y="4214527"/>
            <a:ext cx="3005235" cy="2245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594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22E8589-9A22-4B8F-A350-8A158A90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6224"/>
            <a:ext cx="10637895" cy="553168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INTERVALLO E USO DEI SERVIZI IGIENICI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32AF8860-0E85-48CD-8852-02840DFA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2432" y="1328271"/>
            <a:ext cx="5550284" cy="4976995"/>
          </a:xfrm>
        </p:spPr>
        <p:txBody>
          <a:bodyPr>
            <a:normAutofit fontScale="85000" lnSpcReduction="10000"/>
          </a:bodyPr>
          <a:lstStyle/>
          <a:p>
            <a:pPr marL="457200">
              <a:lnSpc>
                <a:spcPct val="107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INTERVALLO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SVOLGE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DALLE 10.45 ALLE 10.55, PREFERIBILMENTE IN GIARDINO O IN CLASSE. CIASCUN ALUNNO CONSUMA LA PROPRIA MERENDA.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SI PUO’ SCAMBIARE IL CIBO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PUO’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ANDARE IN BAGNO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 5 MINUTI ALLA FINE E NEI 5 MINUTI ALL’INIZIO DI OGNI ORA DI LEZIONE SEGUENDO LE INDICAZIONI DEL DOCENTE E DEI COLLABORATORI SCOLASTICI. NON SI ACCEDE AI SERVIZI IGIENICI DURANTE L’INTERVALLO</a:t>
            </a:r>
          </a:p>
          <a:p>
            <a:pPr marL="457200">
              <a:lnSpc>
                <a:spcPct val="107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it-IT" dirty="0"/>
          </a:p>
        </p:txBody>
      </p:sp>
      <p:pic>
        <p:nvPicPr>
          <p:cNvPr id="2050" name="Picture 2" descr="OK!Mugello: Borgo. La ricreazione? &quot;Nei regolamenti è tutelata&quot;, precisa il  Commissario Straordinario">
            <a:extLst>
              <a:ext uri="{FF2B5EF4-FFF2-40B4-BE49-F238E27FC236}">
                <a16:creationId xmlns="" xmlns:a16="http://schemas.microsoft.com/office/drawing/2014/main" id="{1CDB3665-C218-4507-9480-347302C7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46" y="1223439"/>
            <a:ext cx="4021314" cy="275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scuola dove è vietato andare in bagno">
            <a:extLst>
              <a:ext uri="{FF2B5EF4-FFF2-40B4-BE49-F238E27FC236}">
                <a16:creationId xmlns="" xmlns:a16="http://schemas.microsoft.com/office/drawing/2014/main" id="{7BAE6C9E-1BF7-4D94-B220-9A3634D4C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231" y="4203510"/>
            <a:ext cx="3634665" cy="2415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697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22E8589-9A22-4B8F-A350-8A158A90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7605"/>
            <a:ext cx="10637895" cy="422539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COSA SI DEVE PORTARE A SCUOLA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32AF8860-0E85-48CD-8852-02840DFA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0761" y="1495581"/>
            <a:ext cx="5880772" cy="4549561"/>
          </a:xfrm>
        </p:spPr>
        <p:txBody>
          <a:bodyPr>
            <a:normAutofit fontScale="77500" lnSpcReduction="20000"/>
          </a:bodyPr>
          <a:lstStyle/>
          <a:p>
            <a:pPr marL="342900" lvl="0" indent="-342900" rt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 STUDENTI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SONO TENUTI A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PORTARE TUTTI I GIORNI I  MATERIALI SCOLASTICI NECESSARI: LIBRI, QUADERNI, FOGLI, PENNE, MATITE….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POSSONO PRESTARE I PROPRI MATERIALI, NON POSSONO USARE QUELLI DEI COMPAGNI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TUTTI I GIORNI RIPORTANO A CASA I PROPRI MATERIALI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FACILITARE LE OPERAZIONI DI IGIENIZZAZIONE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PORTANO LA GIUSTIFICAZIONE (IN CASO DI RITARDO O ASSENZA IL GIORNO PRECEDENTE) COMPILATA E FIRMATA SECONDO LE INDICAZIONI 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PORTANO INOLTRE: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PICCOLO SACCHETTINO PER RIPORRE LA PROPRIA MASCHERINA QUANDO SONO SEDUTI IN CLASSE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BUSTA DI PLASTICA SOTTILE PER LE COMUNICAZIONI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MERENDA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FAZZOLETTI DI CARTA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it-IT" dirty="0"/>
          </a:p>
        </p:txBody>
      </p:sp>
      <p:pic>
        <p:nvPicPr>
          <p:cNvPr id="6146" name="Picture 2" descr="Risultati immagini per la scuola disegni | Accessori per la scuola, Scuola,  Disegni">
            <a:extLst>
              <a:ext uri="{FF2B5EF4-FFF2-40B4-BE49-F238E27FC236}">
                <a16:creationId xmlns="" xmlns:a16="http://schemas.microsoft.com/office/drawing/2014/main" id="{420D71BA-5C4A-4E0D-A2D1-E5B5C0044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311" y="1483084"/>
            <a:ext cx="3514065" cy="2636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ichel nei fazzolettini di carta e nessun avviso: responsabile il  produttore | Quotidiano Giuridico">
            <a:extLst>
              <a:ext uri="{FF2B5EF4-FFF2-40B4-BE49-F238E27FC236}">
                <a16:creationId xmlns="" xmlns:a16="http://schemas.microsoft.com/office/drawing/2014/main" id="{7E73E844-9B96-4446-B785-AD111F3FB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306" y="4251639"/>
            <a:ext cx="2351027" cy="1602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 merenda a scuola da colorare e stampare">
            <a:extLst>
              <a:ext uri="{FF2B5EF4-FFF2-40B4-BE49-F238E27FC236}">
                <a16:creationId xmlns="" xmlns:a16="http://schemas.microsoft.com/office/drawing/2014/main" id="{3C0E7900-70B7-4CB0-8711-3A83355F0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474" y="4251639"/>
            <a:ext cx="2013209" cy="1677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326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22E8589-9A22-4B8F-A350-8A158A90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71" y="420052"/>
            <a:ext cx="10637895" cy="881743"/>
          </a:xfrm>
        </p:spPr>
        <p:txBody>
          <a:bodyPr/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NON SI PUO’ MANDARE A SCUOLA IL PROPRIO FIGLIO/A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32AF8860-0E85-48CD-8852-02840DFA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0" y="1298367"/>
            <a:ext cx="5759115" cy="4261265"/>
          </a:xfrm>
        </p:spPr>
        <p:txBody>
          <a:bodyPr/>
          <a:lstStyle/>
          <a:p>
            <a:pPr lvl="0" rtl="0">
              <a:lnSpc>
                <a:spcPct val="107000"/>
              </a:lnSpc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CASO DI</a:t>
            </a:r>
          </a:p>
          <a:p>
            <a:pPr marL="285750" lvl="0" indent="-28575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FEBBRE (ANCHE MINIMA)</a:t>
            </a:r>
          </a:p>
          <a:p>
            <a:pPr marL="285750" lvl="0" indent="-28575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TOSSE O RAFFREDDORE </a:t>
            </a:r>
          </a:p>
          <a:p>
            <a:pPr marL="285750" lvl="0" indent="-28575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DISSENTERIA 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SE NEGLI ULTIMI 14 GIORNI IL RAGAZZO/A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E’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ENTRATO IN CONTATTO CON MALATI DI COVID O CON PERSONE IN ISOLAMENTO PRECAUZIONALE</a:t>
            </a:r>
          </a:p>
          <a:p>
            <a:endParaRPr lang="it-IT" dirty="0"/>
          </a:p>
        </p:txBody>
      </p:sp>
      <p:pic>
        <p:nvPicPr>
          <p:cNvPr id="2052" name="Picture 4" descr="Come prevenire l'otite tenendo pulito il nasino">
            <a:extLst>
              <a:ext uri="{FF2B5EF4-FFF2-40B4-BE49-F238E27FC236}">
                <a16:creationId xmlns="" xmlns:a16="http://schemas.microsoft.com/office/drawing/2014/main" id="{3222582E-E871-4DA1-A8C8-6A813C94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854" y="1356632"/>
            <a:ext cx="2328999" cy="2328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fluenza 2020: tosse stizzosa insopportabile e congiuntivite | Pediatria e  Medicina per Neonati e Bambini | Faro Pediatrico">
            <a:extLst>
              <a:ext uri="{FF2B5EF4-FFF2-40B4-BE49-F238E27FC236}">
                <a16:creationId xmlns="" xmlns:a16="http://schemas.microsoft.com/office/drawing/2014/main" id="{D0E95D39-E8F2-40EE-B048-ED3912BF4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271" y="3685631"/>
            <a:ext cx="1592216" cy="2015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a febbre">
            <a:extLst>
              <a:ext uri="{FF2B5EF4-FFF2-40B4-BE49-F238E27FC236}">
                <a16:creationId xmlns="" xmlns:a16="http://schemas.microsoft.com/office/drawing/2014/main" id="{B4A2DEC5-E44A-472E-BA98-5D1FEEFCE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87" y="1356632"/>
            <a:ext cx="2247900" cy="2219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al di stomaco: possibili cause e tutti i rimedi efficaci - GreenMe.it">
            <a:extLst>
              <a:ext uri="{FF2B5EF4-FFF2-40B4-BE49-F238E27FC236}">
                <a16:creationId xmlns="" xmlns:a16="http://schemas.microsoft.com/office/drawing/2014/main" id="{E5D63BF9-DC58-4B92-84AA-A44CBAFDE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790" y="42948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732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22E8589-9A22-4B8F-A350-8A158A90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052" y="356224"/>
            <a:ext cx="10637895" cy="559699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COSA SUCCEDE SE LO STUDENTE SI SENTE MALE A SCUOLA</a:t>
            </a:r>
            <a:r>
              <a:rPr lang="it-IT" sz="2400" dirty="0">
                <a:solidFill>
                  <a:srgbClr val="FF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endParaRPr lang="it-IT" sz="2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2F2C4386-9527-4EA2-9127-3996DCA75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23489" y="1952215"/>
            <a:ext cx="4454193" cy="4549561"/>
          </a:xfrm>
        </p:spPr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32AF8860-0E85-48CD-8852-02840DFA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0060" y="1463041"/>
            <a:ext cx="6240500" cy="5046674"/>
          </a:xfrm>
        </p:spPr>
        <p:txBody>
          <a:bodyPr/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PRESENTA SINTOMI COMPATIBILI COL COVID (FEBBRE, TOSSE, RAFFREDDORE, DISSENTERIA) SARA’ ISOLATO  IN UN APPOSITO SPAZIO E SARA’ FATTO VENIRE A PRENDERE DALLA FAMIGLIA </a:t>
            </a:r>
          </a:p>
          <a:p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FAMIGLIA DOVRA’ CONTATTARE IL PROPRIO MEDICO/PEDIATRA  CHE VALUTERA’ LA SITUAZIONE. </a:t>
            </a:r>
            <a:r>
              <a:rPr lang="it-IT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 STUDENTE POTRA’ TORNARE A SCUOLA SOLO CON L’ATTESTAZIONE DEL MEDICO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20845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22E8589-9A22-4B8F-A350-8A158A90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71" y="381953"/>
            <a:ext cx="10637895" cy="476794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COSA FARE SE </a:t>
            </a:r>
            <a:r>
              <a:rPr lang="it-IT" sz="2400" b="1" dirty="0">
                <a:solidFill>
                  <a:srgbClr val="FF0000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IL PROPRIO FIGLIO</a:t>
            </a:r>
            <a:r>
              <a:rPr lang="it-IT" sz="2400" b="1" dirty="0">
                <a:solidFill>
                  <a:srgbClr val="FF0000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SI SENTE MALE A CASA</a:t>
            </a:r>
            <a:endParaRPr lang="it-IT" sz="2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32AF8860-0E85-48CD-8852-02840DFA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60153"/>
            <a:ext cx="5880772" cy="454956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FAMIGLIA DEVE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COMUNICARE ALLA SCUOLA L’ASSENZA PER MOTIVI DI SALUTE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PRESENTA SINTOMI COMPATIBILI COL COVID (FEBBRE, TOSSE, RAFFREDDORE, DISSENTERIA) LA FAMIGLIA DOVRA’ RIVOLGERSI AL MEDICO CHE VALUTERA’ LA SITUAZIONE.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CASO DI TALI SINTOMI,  </a:t>
            </a:r>
            <a:r>
              <a:rPr lang="it-IT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 STUDENTE POTRA’ TORNARE A SCUOLA SOLO CON L’ATTESTAZIONE DEL MEDICO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3074" name="Picture 2" descr="Pittogrammi 12, Disegni per bambini da colorare">
            <a:extLst>
              <a:ext uri="{FF2B5EF4-FFF2-40B4-BE49-F238E27FC236}">
                <a16:creationId xmlns="" xmlns:a16="http://schemas.microsoft.com/office/drawing/2014/main" id="{C203318F-9F12-488B-9C88-DF859C09DD5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7" r="1047"/>
          <a:stretch>
            <a:fillRect/>
          </a:stretch>
        </p:blipFill>
        <p:spPr bwMode="auto">
          <a:xfrm>
            <a:off x="7582989" y="1851106"/>
            <a:ext cx="2091962" cy="2136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sfunzione erettile: cause, sintomi e cure - Trova un medico">
            <a:extLst>
              <a:ext uri="{FF2B5EF4-FFF2-40B4-BE49-F238E27FC236}">
                <a16:creationId xmlns="" xmlns:a16="http://schemas.microsoft.com/office/drawing/2014/main" id="{0425D75B-611C-4F10-B0FC-9CC4668CA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18" y="3846875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1703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459</Words>
  <Application>Microsoft Office PowerPoint</Application>
  <PresentationFormat>Personalizzato</PresentationFormat>
  <Paragraphs>55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 REGOLAMENTO SCUOLA  PRIMARIA MARZABOTTO</vt:lpstr>
      <vt:lpstr>IL FONDAMENTALE RUOLO DEI GENITORI </vt:lpstr>
      <vt:lpstr> ENTRATA A SCUOLA E RITARDI</vt:lpstr>
      <vt:lpstr>MASCHERINA, DISTANZIAMENTO, LAVARSI LE MANI</vt:lpstr>
      <vt:lpstr>INTERVALLO E USO DEI SERVIZI IGIENICI</vt:lpstr>
      <vt:lpstr>COSA SI DEVE PORTARE A SCUOLA</vt:lpstr>
      <vt:lpstr>NON SI PUO’ MANDARE A SCUOLA IL PROPRIO FIGLIO/A </vt:lpstr>
      <vt:lpstr>COSA SUCCEDE SE LO STUDENTE SI SENTE MALE A SCUOLA </vt:lpstr>
      <vt:lpstr>COSA FARE SE IL PROPRIO FIGLIO SI SENTE MALE A CASA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REGOLAMENTO SCUOLA SECONDARIA</dc:title>
  <dc:creator>STEFANIA CIVOLANI</dc:creator>
  <cp:lastModifiedBy>assistente03</cp:lastModifiedBy>
  <cp:revision>28</cp:revision>
  <dcterms:created xsi:type="dcterms:W3CDTF">2020-09-15T20:50:59Z</dcterms:created>
  <dcterms:modified xsi:type="dcterms:W3CDTF">2020-10-16T13:07:50Z</dcterms:modified>
</cp:coreProperties>
</file>