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72" y="5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27A3769-973A-471F-AE95-803ACD9DB45A}" type="datetime1">
              <a:rPr lang="it-IT" smtClean="0"/>
              <a:pPr rtl="0"/>
              <a:t>19/10/2020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7ACF5E7-ACB0-497B-A8C6-F2E617B463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53396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8B562AB-E890-432E-8086-3C35B5B6BC74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"/>
              <a:t>Fare clic per modificare gli stili del testo dello schema</a:t>
            </a:r>
            <a:endParaRPr lang="en-US"/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7A705E3-E620-489D-9973-6221209A4B3B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183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10" name="Rettangolo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ttangolo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ttangolo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rtlCol="0" anchor="ctr">
            <a:noAutofit/>
          </a:bodyPr>
          <a:lstStyle>
            <a:lvl1pPr algn="ctr">
              <a:lnSpc>
                <a:spcPct val="83000"/>
              </a:lnSpc>
              <a:defRPr lang="en-US" sz="5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20" name="Segnaposto data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 rtlCol="0"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fld id="{46B2AB89-642D-461B-88E3-BE7E49276E6D}" type="datetime1">
              <a:rPr lang="it-IT" smtClean="0"/>
              <a:pPr rtl="0"/>
              <a:t>19/10/2020</a:t>
            </a:fld>
            <a:endParaRPr lang="en-US" dirty="0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6DF1C0-0F0C-4064-ABD6-C9C1782C86AE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D3A0FBA-A5A6-4E7F-AECA-E819E1A4206B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 useBgFill="1">
        <p:nvSpPr>
          <p:cNvPr id="23" name="Rettangolo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ttangolo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ttangolo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rtlCol="0" anchor="ctr">
            <a:normAutofit/>
          </a:bodyPr>
          <a:lstStyle>
            <a:lvl1pPr algn="ctr">
              <a:lnSpc>
                <a:spcPct val="83000"/>
              </a:lnSpc>
              <a:defRPr lang="en-US" sz="5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Connettore diritto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ttore diritto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rtlCol="0"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 rtlCol="0"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 rtl="0"/>
            <a:fld id="{F953424F-4FD0-4DEA-A244-2F5A83926123}" type="datetime1">
              <a:rPr lang="it-IT" smtClean="0"/>
              <a:pPr rtl="0"/>
              <a:t>19/10/2020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 rtlCol="0"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D487A35-6EB2-4106-87BE-5998F37E93E7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rtlCol="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 rtlCol="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D0A2449-0E6F-4EC8-9AF5-127FFF9E4F17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ECC08F-3232-4266-A826-505EFF618F02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C19903-FCE7-40DD-9ABE-472E27EE3DF9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rtlCol="0" anchor="b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 rtlCol="0"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24F848B3-DD0C-4C86-9703-1DC7B521FCF8}" type="datetime1">
              <a:rPr lang="it-IT" smtClean="0"/>
              <a:pPr rtl="0"/>
              <a:t>19/10/2020</a:t>
            </a:fld>
            <a:endParaRPr lang="en-US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endParaRPr lang="en-US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 rtlCol="0"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 rtlCol="0"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pPr rtl="0"/>
            <a:fld id="{711CFEF3-F103-4E31-9572-24F0BC84FDFF}" type="datetime1">
              <a:rPr lang="it-IT" smtClean="0"/>
              <a:pPr rtl="0"/>
              <a:t>19/10/2020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 rtlCol="0"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 rtl="0"/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 rtlCol="0"/>
          <a:lstStyle/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rtlCol="0" anchor="b">
            <a:noAutofit/>
          </a:bodyPr>
          <a:lstStyle>
            <a:lvl1pPr algn="l">
              <a:lnSpc>
                <a:spcPct val="100000"/>
              </a:lnSpc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ttangolo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7" name="Rettangolo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ttangolo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it"/>
              <a:t>Fare clic per modificare lo stile del titolo dello schema</a:t>
            </a:r>
            <a:endParaRPr lang="en-US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"/>
              <a:t>Fare clic per modificare gli stili del testo dello schema</a:t>
            </a:r>
          </a:p>
          <a:p>
            <a:pPr lvl="1" rtl="0"/>
            <a:r>
              <a:rPr lang="it"/>
              <a:t>Secondo livello</a:t>
            </a:r>
          </a:p>
          <a:p>
            <a:pPr lvl="2" rtl="0"/>
            <a:r>
              <a:rPr lang="it"/>
              <a:t>Terzo livello</a:t>
            </a:r>
          </a:p>
          <a:p>
            <a:pPr lvl="3" rtl="0"/>
            <a:r>
              <a:rPr lang="it"/>
              <a:t>Quarto livello</a:t>
            </a:r>
          </a:p>
          <a:p>
            <a:pPr lvl="4" rtl="0"/>
            <a:r>
              <a:rPr lang="it"/>
              <a:t>Quinto livello</a:t>
            </a:r>
            <a:endParaRPr lang="en-US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A8228F9-9C50-4094-9999-09A1682E91E0}" type="datetime1">
              <a:rPr lang="it-IT" smtClean="0"/>
              <a:pPr rtl="0"/>
              <a:t>19/10/2020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4B7E4EF-A1BD-40F4-AB7B-04F084DD991D}" type="slidenum">
              <a:rPr lang="en-US" smtClean="0"/>
              <a:pPr rtl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Primo piano di un logo  Descrizione generata automaticament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82" name="Rettangolo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ttangolo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2345130"/>
          </a:xfrm>
        </p:spPr>
        <p:txBody>
          <a:bodyPr>
            <a:normAutofit/>
          </a:bodyPr>
          <a:lstStyle/>
          <a:p>
            <a:pPr rtl="0"/>
            <a:r>
              <a:rPr lang="it-IT" sz="440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REGULATIONS OF KINDERGARDEN</a:t>
            </a:r>
            <a:endParaRPr lang="it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0C31B6-D22D-4FC5-A263-C0110EAAB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it-IT" b="1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TIMETABLE OF ENTRY AND EXIT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626E4E-8BF0-4843-92E3-47D25D2A23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4887" y="2103120"/>
            <a:ext cx="6248093" cy="374904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sz="1400" dirty="0"/>
              <a:t>The opening hours of the Kindergarten are from 8.15 </a:t>
            </a:r>
            <a:r>
              <a:rPr lang="it-IT" sz="1400" dirty="0" err="1"/>
              <a:t>am</a:t>
            </a:r>
            <a:r>
              <a:rPr lang="it-IT" sz="1400" dirty="0"/>
              <a:t> to 4.15 </a:t>
            </a:r>
            <a:r>
              <a:rPr lang="it-IT" sz="1400" dirty="0" err="1"/>
              <a:t>pm</a:t>
            </a:r>
            <a:r>
              <a:rPr lang="it-IT" sz="1400" dirty="0"/>
              <a:t>, so </a:t>
            </a:r>
            <a:r>
              <a:rPr lang="it-IT" sz="1400" dirty="0" err="1"/>
              <a:t>as</a:t>
            </a:r>
            <a:r>
              <a:rPr lang="it-IT" sz="1400" dirty="0"/>
              <a:t> </a:t>
            </a:r>
            <a:r>
              <a:rPr lang="it-IT" sz="1400" dirty="0" err="1"/>
              <a:t>not</a:t>
            </a:r>
            <a:r>
              <a:rPr lang="it-IT" sz="1400" dirty="0"/>
              <a:t> to create </a:t>
            </a:r>
            <a:r>
              <a:rPr lang="it-IT" sz="1400" dirty="0" err="1"/>
              <a:t>crowds</a:t>
            </a:r>
            <a:r>
              <a:rPr lang="it-IT" sz="1400" dirty="0"/>
              <a:t>, </a:t>
            </a:r>
            <a:r>
              <a:rPr lang="it-IT" sz="1400" dirty="0" err="1"/>
              <a:t>children</a:t>
            </a:r>
            <a:r>
              <a:rPr lang="it-IT" sz="1400" dirty="0"/>
              <a:t> </a:t>
            </a:r>
            <a:r>
              <a:rPr lang="it-IT" sz="1400" dirty="0" err="1"/>
              <a:t>will</a:t>
            </a:r>
            <a:r>
              <a:rPr lang="it-IT" sz="1400" dirty="0"/>
              <a:t> </a:t>
            </a:r>
            <a:r>
              <a:rPr lang="it-IT" sz="1400" dirty="0" err="1"/>
              <a:t>enter</a:t>
            </a:r>
            <a:r>
              <a:rPr lang="it-IT" sz="1400" dirty="0"/>
              <a:t> and </a:t>
            </a:r>
            <a:r>
              <a:rPr lang="it-IT" sz="1400" dirty="0" err="1"/>
              <a:t>leave</a:t>
            </a:r>
            <a:r>
              <a:rPr lang="it-IT" sz="1400" dirty="0"/>
              <a:t> </a:t>
            </a:r>
            <a:r>
              <a:rPr lang="it-IT" sz="1400" dirty="0" err="1"/>
              <a:t>staggered</a:t>
            </a:r>
            <a:r>
              <a:rPr lang="it-IT" sz="1400" dirty="0"/>
              <a:t> by </a:t>
            </a:r>
            <a:r>
              <a:rPr lang="it-IT" sz="1400" dirty="0" err="1"/>
              <a:t>age</a:t>
            </a:r>
            <a:r>
              <a:rPr lang="it-IT" sz="1400" dirty="0"/>
              <a:t> groups: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ENTRY				EXIT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- 5 </a:t>
            </a:r>
            <a:r>
              <a:rPr lang="it-IT" sz="1400" dirty="0" err="1"/>
              <a:t>years</a:t>
            </a:r>
            <a:r>
              <a:rPr lang="it-IT" sz="1400" dirty="0"/>
              <a:t> from 8.15am to 8.30 </a:t>
            </a:r>
            <a:r>
              <a:rPr lang="it-IT" sz="1400" dirty="0" err="1"/>
              <a:t>am</a:t>
            </a:r>
            <a:r>
              <a:rPr lang="it-IT" sz="1400" dirty="0"/>
              <a:t>	from 3.30pm to 3.45pm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- 4 </a:t>
            </a:r>
            <a:r>
              <a:rPr lang="it-IT" sz="1400" dirty="0" err="1"/>
              <a:t>years</a:t>
            </a:r>
            <a:r>
              <a:rPr lang="it-IT" sz="1400" dirty="0"/>
              <a:t> from 8.30am to 8.45 </a:t>
            </a:r>
            <a:r>
              <a:rPr lang="it-IT" sz="1400" dirty="0" err="1"/>
              <a:t>am</a:t>
            </a:r>
            <a:r>
              <a:rPr lang="it-IT" sz="1400" dirty="0"/>
              <a:t>	from 3.45pm to 4.00pm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/>
              <a:t>- 3 </a:t>
            </a:r>
            <a:r>
              <a:rPr lang="it-IT" sz="1400" dirty="0" err="1"/>
              <a:t>years</a:t>
            </a:r>
            <a:r>
              <a:rPr lang="it-IT" sz="1400" dirty="0"/>
              <a:t> from 8.45am to 9.00 </a:t>
            </a:r>
            <a:r>
              <a:rPr lang="it-IT" sz="1400" dirty="0" err="1"/>
              <a:t>am</a:t>
            </a:r>
            <a:r>
              <a:rPr lang="it-IT" sz="1400" dirty="0"/>
              <a:t>	from 4.00pm to 4.15pm</a:t>
            </a:r>
          </a:p>
          <a:p>
            <a:pPr marL="0" indent="0">
              <a:lnSpc>
                <a:spcPct val="100000"/>
              </a:lnSpc>
              <a:buNone/>
            </a:pPr>
            <a:endParaRPr lang="it-IT" sz="1400" dirty="0"/>
          </a:p>
          <a:p>
            <a:pPr marL="0" indent="0">
              <a:lnSpc>
                <a:spcPct val="100000"/>
              </a:lnSpc>
              <a:buNone/>
            </a:pPr>
            <a:r>
              <a:rPr lang="it-IT" sz="1400" dirty="0" err="1"/>
              <a:t>Early</a:t>
            </a:r>
            <a:r>
              <a:rPr lang="it-IT" sz="1400" dirty="0"/>
              <a:t> exit or </a:t>
            </a:r>
            <a:r>
              <a:rPr lang="it-IT" sz="1400" dirty="0" err="1"/>
              <a:t>postponed</a:t>
            </a:r>
            <a:r>
              <a:rPr lang="it-IT" sz="1400" dirty="0"/>
              <a:t> entry </a:t>
            </a:r>
            <a:r>
              <a:rPr lang="it-IT" sz="1400" dirty="0" err="1"/>
              <a:t>will</a:t>
            </a:r>
            <a:r>
              <a:rPr lang="it-IT" sz="1400" dirty="0"/>
              <a:t> be </a:t>
            </a:r>
            <a:r>
              <a:rPr lang="it-IT" sz="1400" dirty="0" err="1"/>
              <a:t>authorized</a:t>
            </a:r>
            <a:r>
              <a:rPr lang="it-IT" sz="1400" dirty="0"/>
              <a:t> </a:t>
            </a:r>
            <a:r>
              <a:rPr lang="it-IT" sz="1400" dirty="0" err="1"/>
              <a:t>only</a:t>
            </a:r>
            <a:r>
              <a:rPr lang="it-IT" sz="1400" dirty="0"/>
              <a:t> for family </a:t>
            </a:r>
            <a:r>
              <a:rPr lang="it-IT" sz="1400" dirty="0" err="1"/>
              <a:t>reasons</a:t>
            </a:r>
            <a:r>
              <a:rPr lang="it-IT" sz="1400" dirty="0"/>
              <a:t> or for </a:t>
            </a:r>
            <a:r>
              <a:rPr lang="it-IT" sz="1400" dirty="0" err="1"/>
              <a:t>medical</a:t>
            </a:r>
            <a:r>
              <a:rPr lang="it-IT" sz="1400" dirty="0"/>
              <a:t> </a:t>
            </a:r>
            <a:r>
              <a:rPr lang="it-IT" sz="1400" dirty="0" err="1"/>
              <a:t>examinations</a:t>
            </a:r>
            <a:r>
              <a:rPr lang="it-IT" sz="1400" dirty="0"/>
              <a:t>, with relative </a:t>
            </a:r>
            <a:r>
              <a:rPr lang="it-IT" sz="1400" dirty="0" err="1"/>
              <a:t>completion</a:t>
            </a:r>
            <a:r>
              <a:rPr lang="it-IT" sz="1400" dirty="0"/>
              <a:t> of the </a:t>
            </a:r>
            <a:r>
              <a:rPr lang="it-IT" sz="1400" dirty="0" err="1"/>
              <a:t>form</a:t>
            </a:r>
            <a:r>
              <a:rPr lang="it-IT" sz="1400" dirty="0"/>
              <a:t>.</a:t>
            </a:r>
          </a:p>
          <a:p>
            <a:pPr>
              <a:lnSpc>
                <a:spcPct val="100000"/>
              </a:lnSpc>
            </a:pPr>
            <a:endParaRPr lang="it-IT" sz="1300" dirty="0"/>
          </a:p>
        </p:txBody>
      </p:sp>
      <p:pic>
        <p:nvPicPr>
          <p:cNvPr id="6" name="Immagine 5" descr="Immagine che contiene oggetto, orologio  Descrizione generata automaticamente">
            <a:extLst>
              <a:ext uri="{FF2B5EF4-FFF2-40B4-BE49-F238E27FC236}">
                <a16:creationId xmlns:a16="http://schemas.microsoft.com/office/drawing/2014/main" id="{2C672123-AAEF-431E-A872-C81C4EE2F2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980" y="2103120"/>
            <a:ext cx="3420999" cy="3749040"/>
          </a:xfrm>
          <a:prstGeom prst="rect">
            <a:avLst/>
          </a:prstGeom>
          <a:noFill/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9EAD74-F12A-4AC6-BA22-8BCBD004D6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5E0D28E-6F2F-4715-A424-3B01AC64AD4B}" type="datetime1">
              <a:rPr lang="it-IT" smtClean="0"/>
              <a:pPr rtl="0">
                <a:spcAft>
                  <a:spcPts val="600"/>
                </a:spcAft>
              </a:pPr>
              <a:t>19/10/2020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74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CC84D8-AC32-4C4E-972B-2C9B8A07C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THE FUNDAMENTAL ROLE OF PARENTS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EC5C6A4-61AF-489F-AE54-28E35DB4C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2014194"/>
            <a:ext cx="10058400" cy="38496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PARENTS COOLABORATE WITH THE SCHOOL IN HELPING THEIR CHILDREN TO UNDERSTAND THE IMPORTANCE OF RESCPECTING THE RULES ESTABLISHED IN THE SCHOOL REGULATION:</a:t>
            </a:r>
          </a:p>
          <a:p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Respect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timetables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Be polite and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respectful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towards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teachers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non-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teaching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staff and fellow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students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Maximum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respect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for the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school's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collective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requested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Read the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notices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posted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 the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bulletin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board or on the school website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daily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BF88A1D-1778-47A3-B126-D89E8E8ED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3F8842F-6F75-403A-9DCA-56985B336A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488" y="4130040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028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0EA0F5-5B45-41CD-A242-3ACBCF235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 anchor="ctr">
            <a:normAutofit/>
          </a:bodyPr>
          <a:lstStyle/>
          <a:p>
            <a:r>
              <a:rPr lang="it-IT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should I bring?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7E36A7-9F37-48CA-891E-9D3076540A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Children are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bring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lnSpc>
                <a:spcPct val="100000"/>
              </a:lnSpc>
              <a:buNone/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backpack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bag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with a complete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change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clothes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marked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thier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name.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material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placed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locker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in a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plastic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bag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Children are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required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wear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slippers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 The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shoes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stored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locker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inside a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plastic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bag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 water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bottle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which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brought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daily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brought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home to be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sanitized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it-IT" sz="1400" dirty="0"/>
          </a:p>
          <a:p>
            <a:pPr>
              <a:lnSpc>
                <a:spcPct val="100000"/>
              </a:lnSpc>
            </a:pPr>
            <a:endParaRPr lang="it-IT" sz="1400" dirty="0"/>
          </a:p>
        </p:txBody>
      </p:sp>
      <p:pic>
        <p:nvPicPr>
          <p:cNvPr id="6" name="Immagine 5" descr="Immagine che contiene disegnando  Descrizione generata automaticamente">
            <a:extLst>
              <a:ext uri="{FF2B5EF4-FFF2-40B4-BE49-F238E27FC236}">
                <a16:creationId xmlns:a16="http://schemas.microsoft.com/office/drawing/2014/main" id="{6DC66718-F12E-4065-AF35-645F72FF7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762" y="2014194"/>
            <a:ext cx="4663440" cy="3649141"/>
          </a:xfrm>
          <a:prstGeom prst="rect">
            <a:avLst/>
          </a:prstGeom>
          <a:noFill/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0380A97-62D0-49DA-9494-BD9C7EA599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256794" y="6035040"/>
            <a:ext cx="2893045" cy="365760"/>
          </a:xfrm>
        </p:spPr>
        <p:txBody>
          <a:bodyPr anchor="b">
            <a:normAutofit/>
          </a:bodyPr>
          <a:lstStyle/>
          <a:p>
            <a:pPr rtl="0">
              <a:spcAft>
                <a:spcPts val="600"/>
              </a:spcAft>
            </a:pPr>
            <a:fld id="{85E0D28E-6F2F-4715-A424-3B01AC64AD4B}" type="datetime1">
              <a:rPr lang="it-IT" smtClean="0"/>
              <a:pPr rtl="0">
                <a:spcAft>
                  <a:spcPts val="600"/>
                </a:spcAft>
              </a:pPr>
              <a:t>19/10/2020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05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663D5D-89F9-4CE0-8545-14D60A38C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 GET TO SCHOOL AND ...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036FB9D-7CD1-4E75-8C4E-C74D9CC7D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entering</a:t>
            </a:r>
            <a:r>
              <a:rPr lang="it-IT" sz="1600">
                <a:latin typeface="Arial" panose="020B0604020202020204" pitchFamily="34" charset="0"/>
                <a:cs typeface="Arial" panose="020B0604020202020204" pitchFamily="34" charset="0"/>
              </a:rPr>
              <a:t> the school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measure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fever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with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mom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dad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My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parents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delegates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must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wear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surgical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mask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At the Kindergarten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mandatory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among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, to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keep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social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distancing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and the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mask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sanitize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hands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entering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classroom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whenever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it-IT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play and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carry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out activities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classmates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in the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spaces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available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E7C1AB-2E69-4275-B664-30F58C7E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621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FC639B-47F1-4B79-B337-0368A4AB5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>
                <a:solidFill>
                  <a:srgbClr val="0070C0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YOU CANNOT SEND YOUR CHILD TO SCHOOL 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540311-FD86-4E36-AFE6-F5559AF056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case of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fever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minimal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</a:p>
          <a:p>
            <a:pPr>
              <a:lnSpc>
                <a:spcPct val="107000"/>
              </a:lnSpc>
            </a:pP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Cough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cold</a:t>
            </a: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Dysentery</a:t>
            </a: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the last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few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days the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come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contact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a COVID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patient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 with people in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precautionary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isolation</a:t>
            </a: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07000"/>
              </a:lnSpc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1E73F0A-0709-4576-AC86-14804D4B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/>
          </a:p>
        </p:txBody>
      </p:sp>
      <p:pic>
        <p:nvPicPr>
          <p:cNvPr id="5" name="Picture 4" descr="Come prevenire l'otite tenendo pulito il nasino">
            <a:extLst>
              <a:ext uri="{FF2B5EF4-FFF2-40B4-BE49-F238E27FC236}">
                <a16:creationId xmlns:a16="http://schemas.microsoft.com/office/drawing/2014/main" id="{9FE85A50-A76A-4C95-ACF9-F9DAD99C3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2132" y="4513558"/>
            <a:ext cx="1797361" cy="179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Influenza 2020: tosse stizzosa insopportabile e congiuntivite | Pediatria e  Medicina per Neonati e Bambini | Faro Pediatrico">
            <a:extLst>
              <a:ext uri="{FF2B5EF4-FFF2-40B4-BE49-F238E27FC236}">
                <a16:creationId xmlns:a16="http://schemas.microsoft.com/office/drawing/2014/main" id="{D1440D79-9EFF-40D7-AB78-3B3DCBB2CF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0296" y="1649728"/>
            <a:ext cx="1211157" cy="1532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Mal di stomaco: possibili cause e tutti i rimedi efficaci - GreenMe.it">
            <a:extLst>
              <a:ext uri="{FF2B5EF4-FFF2-40B4-BE49-F238E27FC236}">
                <a16:creationId xmlns:a16="http://schemas.microsoft.com/office/drawing/2014/main" id="{3BA384FC-4A47-408C-AEA8-9D3192115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6870" y="4478470"/>
            <a:ext cx="1797361" cy="179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La febbre">
            <a:extLst>
              <a:ext uri="{FF2B5EF4-FFF2-40B4-BE49-F238E27FC236}">
                <a16:creationId xmlns:a16="http://schemas.microsoft.com/office/drawing/2014/main" id="{CA70172E-5BA2-486F-A53B-96A1CE783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8520" y="4507832"/>
            <a:ext cx="1797361" cy="177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8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0485FED-1B2A-4AD5-B142-15C26B2D8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HAPPENS IF A CHILD IS SICK IN SCHOOL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95B47F-7E56-4E9A-B911-C03C44502B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he/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symptoms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compatible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covid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fever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cough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dysentery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he/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isolated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a special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space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family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called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pick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him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her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up</a:t>
            </a:r>
          </a:p>
          <a:p>
            <a:pPr marL="0" indent="0"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family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contact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their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pediatrician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assess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situation.</a:t>
            </a:r>
          </a:p>
          <a:p>
            <a:pPr marL="0" indent="0"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case of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expulsion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can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return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school with a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medical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certificate</a:t>
            </a:r>
          </a:p>
          <a:p>
            <a:endParaRPr lang="it-IT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2B135B-9E96-4F68-BACB-A22337495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43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774FA-763D-4B44-85FF-F2FF4E615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70C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WHAT HAPPENS IF A CHILD IS SICK AT HOME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005E45-0DE6-4108-8E22-1CCCA2609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family must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scholl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absence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helth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reasons</a:t>
            </a: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symptoms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compatible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with COVID (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fever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cough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dysentery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the family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should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contact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doctor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will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assess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situation.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After the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period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absence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the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child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must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return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by 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completing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the self-</a:t>
            </a:r>
            <a:r>
              <a:rPr lang="it-IT" sz="16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certification</a:t>
            </a:r>
            <a:r>
              <a:rPr lang="it-IT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7EDA0E3-2952-426E-A2C1-805D36776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5E0D28E-6F2F-4715-A424-3B01AC64AD4B}" type="datetime1">
              <a:rPr lang="it-IT" smtClean="0"/>
              <a:pPr rtl="0"/>
              <a:t>19/10/2020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34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54_TF78438558" id="{03469F01-97D1-4A1E-853B-6A26B56D87BB}" vid="{335298E4-38AB-4269-9352-375A27B59611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527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Aharoni</vt:lpstr>
      <vt:lpstr>Arial</vt:lpstr>
      <vt:lpstr>Calibri</vt:lpstr>
      <vt:lpstr>Century Gothic</vt:lpstr>
      <vt:lpstr>Garamond</vt:lpstr>
      <vt:lpstr>SavonVTI</vt:lpstr>
      <vt:lpstr>REGULATIONS OF KINDERGARDEN</vt:lpstr>
      <vt:lpstr>TIMETABLE OF ENTRY AND EXIT</vt:lpstr>
      <vt:lpstr>THE FUNDAMENTAL ROLE OF PARENTS </vt:lpstr>
      <vt:lpstr>What should I bring?</vt:lpstr>
      <vt:lpstr>I GET TO SCHOOL AND ...</vt:lpstr>
      <vt:lpstr>YOU CANNOT SEND YOUR CHILD TO SCHOOL </vt:lpstr>
      <vt:lpstr>WHAT HAPPENS IF A CHILD IS SICK IN SCHOOL</vt:lpstr>
      <vt:lpstr>WHAT HAPPENS IF A CHILD IS SICK AT HOME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2020-10-01T13:22:49Z</dcterms:created>
  <dcterms:modified xsi:type="dcterms:W3CDTF">2020-10-18T23:07:51Z</dcterms:modified>
</cp:coreProperties>
</file>