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27A3769-973A-471F-AE95-803ACD9DB45A}" type="datetime1">
              <a:rPr lang="it-IT" smtClean="0"/>
              <a:pPr rtl="0"/>
              <a:t>12/10/2020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8B562AB-E890-432E-8086-3C35B5B6BC74}" type="datetime1">
              <a:rPr lang="it-IT" smtClean="0"/>
              <a:pPr rtl="0"/>
              <a:t>12/10/2020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"/>
              <a:t>Fare clic per modificare gli stili del testo dello schema</a:t>
            </a:r>
            <a:endParaRPr lang="en-US"/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tango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tango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tango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xmlns="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nettore dirit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5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20" name="Segnaposto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46B2AB89-642D-461B-88E3-BE7E49276E6D}" type="datetime1">
              <a:rPr lang="it-IT" smtClean="0"/>
              <a:pPr rtl="0"/>
              <a:t>12/10/2020</a:t>
            </a:fld>
            <a:endParaRPr lang="en-US" dirty="0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6DF1C0-0F0C-4064-ABD6-C9C1782C86AE}" type="datetime1">
              <a:rPr lang="it-IT" smtClean="0"/>
              <a:pPr rtl="0"/>
              <a:t>12/10/2020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3A0FBA-A5A6-4E7F-AECA-E819E1A4206B}" type="datetime1">
              <a:rPr lang="it-IT" smtClean="0"/>
              <a:pPr rtl="0"/>
              <a:t>12/10/2020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E0D28E-6F2F-4715-A424-3B01AC64AD4B}" type="datetime1">
              <a:rPr lang="it-IT" smtClean="0"/>
              <a:pPr rtl="0"/>
              <a:t>12/10/2020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>
            <a:extLst>
              <a:ext uri="{FF2B5EF4-FFF2-40B4-BE49-F238E27FC236}">
                <a16:creationId xmlns:a16="http://schemas.microsoft.com/office/drawing/2014/main" xmlns="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tango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tango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tango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5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grpSp>
        <p:nvGrpSpPr>
          <p:cNvPr id="16" name="Gruppo 15">
            <a:extLst>
              <a:ext uri="{FF2B5EF4-FFF2-40B4-BE49-F238E27FC236}">
                <a16:creationId xmlns:a16="http://schemas.microsoft.com/office/drawing/2014/main" xmlns="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xmlns="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xmlns="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xmlns="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F953424F-4FD0-4DEA-A244-2F5A83926123}" type="datetime1">
              <a:rPr lang="it-IT" smtClean="0"/>
              <a:pPr rtl="0"/>
              <a:t>12/10/2020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487A35-6EB2-4106-87BE-5998F37E93E7}" type="datetime1">
              <a:rPr lang="it-IT" smtClean="0"/>
              <a:pPr rtl="0"/>
              <a:t>12/10/2020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0A2449-0E6F-4EC8-9AF5-127FFF9E4F17}" type="datetime1">
              <a:rPr lang="it-IT" smtClean="0"/>
              <a:pPr rtl="0"/>
              <a:t>12/10/2020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ECC08F-3232-4266-A826-505EFF618F02}" type="datetime1">
              <a:rPr lang="it-IT" smtClean="0"/>
              <a:pPr rtl="0"/>
              <a:t>12/10/2020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C19903-FCE7-40DD-9ABE-472E27EE3DF9}" type="datetime1">
              <a:rPr lang="it-IT" smtClean="0"/>
              <a:pPr rtl="0"/>
              <a:t>12/10/2020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xmlns="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xmlns="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24F848B3-DD0C-4C86-9703-1DC7B521FCF8}" type="datetime1">
              <a:rPr lang="it-IT" smtClean="0"/>
              <a:pPr rtl="0"/>
              <a:t>12/10/2020</a:t>
            </a:fld>
            <a:endParaRPr lang="en-US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11CFEF3-F103-4E31-9572-24F0BC84FDFF}" type="datetime1">
              <a:rPr lang="it-IT" smtClean="0"/>
              <a:pPr rtl="0"/>
              <a:t>12/10/2020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xmlns="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xmlns="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tangolo 8">
            <a:extLst>
              <a:ext uri="{FF2B5EF4-FFF2-40B4-BE49-F238E27FC236}">
                <a16:creationId xmlns:a16="http://schemas.microsoft.com/office/drawing/2014/main" xmlns="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tango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tango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"/>
              <a:t>Fare clic per modificare gli stili del testo dello schema</a:t>
            </a:r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A8228F9-9C50-4094-9999-09A1682E91E0}" type="datetime1">
              <a:rPr lang="it-IT" smtClean="0"/>
              <a:pPr rtl="0"/>
              <a:t>12/10/2020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Primo piano di un logo&#10;&#10;Descrizione generata automaticamente">
            <a:extLst>
              <a:ext uri="{FF2B5EF4-FFF2-40B4-BE49-F238E27FC236}">
                <a16:creationId xmlns:a16="http://schemas.microsoft.com/office/drawing/2014/main" xmlns="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ttangolo 81">
            <a:extLst>
              <a:ext uri="{FF2B5EF4-FFF2-40B4-BE49-F238E27FC236}">
                <a16:creationId xmlns:a16="http://schemas.microsoft.com/office/drawing/2014/main" xmlns="" id="{2644B391-9BFE-445C-A9EC-F544BB85FB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ttangolo 83">
            <a:extLst>
              <a:ext uri="{FF2B5EF4-FFF2-40B4-BE49-F238E27FC236}">
                <a16:creationId xmlns:a16="http://schemas.microsoft.com/office/drawing/2014/main" xmlns="" id="{80F26E69-87D9-4655-AE7B-280A87AA3C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2345130"/>
          </a:xfrm>
        </p:spPr>
        <p:txBody>
          <a:bodyPr rtlCol="0">
            <a:normAutofit/>
          </a:bodyPr>
          <a:lstStyle/>
          <a:p>
            <a:pPr rtl="0"/>
            <a:r>
              <a:rPr lang="it-IT" sz="4400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Regolamento SCUOLA DELL’INFANZIA</a:t>
            </a:r>
            <a:endParaRPr lang="it" sz="4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20C31B6-D22D-4FC5-A263-C0110EAAB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r>
              <a:rPr lang="it-IT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ORARI DI ENTRATA E USCITA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2626E4E-8BF0-4843-92E3-47D25D2A23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4887" y="2103120"/>
            <a:ext cx="5791199" cy="374904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sz="1400" dirty="0"/>
              <a:t>L’orario della Scuola dell’Infanzia è previsto dalle ore 8.15 alle 16.15, per non creare assembramento i bambini entreranno e usciranno scaglionati per fasce di età: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1400" dirty="0"/>
              <a:t>ENTRATA                                                            USCITA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1400" dirty="0"/>
              <a:t>   - 5 anni  dalle ore 8.15 alle ore 8.30              dalle 15.30 alle 15.45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1400" dirty="0"/>
              <a:t>   - 4 anni dalle ore 8.30 alle ore 8.45               dalle 15.45 alle 16.00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1400" dirty="0"/>
              <a:t>   - 3 anni dalle ore 8.45 alle ore 9.00               dalle 16.00 alle 16.15</a:t>
            </a:r>
          </a:p>
          <a:p>
            <a:pPr marL="0" indent="0">
              <a:lnSpc>
                <a:spcPct val="100000"/>
              </a:lnSpc>
              <a:buNone/>
            </a:pPr>
            <a:endParaRPr lang="it-IT" sz="1400" dirty="0"/>
          </a:p>
          <a:p>
            <a:pPr marL="0" indent="0">
              <a:lnSpc>
                <a:spcPct val="100000"/>
              </a:lnSpc>
              <a:buNone/>
            </a:pPr>
            <a:r>
              <a:rPr lang="it-IT" sz="1400" dirty="0"/>
              <a:t>L’uscita anticipata o l’entrata posticipata verrà autorizzata solo per motivi familiari o per visite mediche, con relativa compilazione del modulo.</a:t>
            </a:r>
          </a:p>
          <a:p>
            <a:pPr>
              <a:lnSpc>
                <a:spcPct val="100000"/>
              </a:lnSpc>
            </a:pPr>
            <a:endParaRPr lang="it-IT" sz="1300" dirty="0"/>
          </a:p>
        </p:txBody>
      </p:sp>
      <p:pic>
        <p:nvPicPr>
          <p:cNvPr id="6" name="Immagine 5" descr="Immagine che contiene oggetto, orologio&#10;&#10;Descrizione generata automaticamente">
            <a:extLst>
              <a:ext uri="{FF2B5EF4-FFF2-40B4-BE49-F238E27FC236}">
                <a16:creationId xmlns:a16="http://schemas.microsoft.com/office/drawing/2014/main" xmlns="" id="{2C672123-AAEF-431E-A872-C81C4EE2F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82980" y="2103120"/>
            <a:ext cx="3420999" cy="3749040"/>
          </a:xfrm>
          <a:prstGeom prst="rect">
            <a:avLst/>
          </a:prstGeom>
          <a:noFill/>
        </p:spPr>
      </p:pic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719EAD74-F12A-4AC6-BA22-8BCBD004D6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85E0D28E-6F2F-4715-A424-3B01AC64AD4B}" type="datetime1">
              <a:rPr lang="it-IT" smtClean="0"/>
              <a:pPr rtl="0">
                <a:spcAft>
                  <a:spcPts val="600"/>
                </a:spcAft>
              </a:pPr>
              <a:t>12/10/2020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0741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ACC84D8-AC32-4C4E-972B-2C9B8A07C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IL FONDAMENTALE RUOLO DEI GENITORI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EC5C6A4-61AF-489F-AE54-28E35DB4C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2014194"/>
            <a:ext cx="10058400" cy="38496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GENITORI COLLABORANO CON LA SCUOLA  AIUTANDO I PROPRI FIGLI A COMPRENDERE L’IMPORTANZA DEL RISPETTO DELLE  NORME STABILITE NEL  REGOLAMENTO DELLA SCUOLA:</a:t>
            </a:r>
          </a:p>
          <a:p>
            <a:pPr marL="0" indent="0">
              <a:buNone/>
            </a:pP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Rispetto degli orari.</a:t>
            </a:r>
          </a:p>
          <a:p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Avere un comportamento educato e rispettoso nei confronti dei docenti, del personale non docente e dei propri compagni.</a:t>
            </a:r>
          </a:p>
          <a:p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Si chiede il massimo rispetto del materiale collettivo della scuola.</a:t>
            </a:r>
          </a:p>
          <a:p>
            <a:pPr marL="0" indent="0">
              <a:buNone/>
            </a:pP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Leggere quotidianamente gli avvisi esposti in bacheca o sul sito della scuola.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3BF88A1D-1778-47A3-B126-D89E8E8ED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pPr rtl="0"/>
              <a:t>12/10/2020</a:t>
            </a:fld>
            <a:endParaRPr lang="en-US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03F8842F-6F75-403A-9DCA-56985B336A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53488" y="413004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10028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40EA0F5-5B45-41CD-A242-3ACBCF235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COSA DEVO PORTARE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E7E36A7-9F37-48CA-891E-9D3076540A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 bambini sono tenuti a portare :</a:t>
            </a:r>
          </a:p>
          <a:p>
            <a:pPr marL="0" indent="0">
              <a:lnSpc>
                <a:spcPct val="100000"/>
              </a:lnSpc>
              <a:buNone/>
            </a:pP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Uno zaino/sacchetto con il cambio completo e contrassegnato dal proprio nome. Questo materiale andrà riposto nell’armadietto in una apposita busta di plastica.</a:t>
            </a:r>
          </a:p>
          <a:p>
            <a:pPr>
              <a:lnSpc>
                <a:spcPct val="100000"/>
              </a:lnSpc>
            </a:pP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 bambini sono obbligati a indossare le pantofole. Le scarpe andranno riposte nell’armadietto all’interno di una busta di plastica.</a:t>
            </a:r>
          </a:p>
          <a:p>
            <a:pPr marL="0" indent="0">
              <a:lnSpc>
                <a:spcPct val="100000"/>
              </a:lnSpc>
              <a:buNone/>
            </a:pP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Una borraccia, che verrà portata giornalmente e riportata a casa per essere igienizzata.</a:t>
            </a:r>
          </a:p>
          <a:p>
            <a:pPr>
              <a:lnSpc>
                <a:spcPct val="100000"/>
              </a:lnSpc>
            </a:pPr>
            <a:endParaRPr lang="it-IT" sz="1400" dirty="0"/>
          </a:p>
          <a:p>
            <a:pPr>
              <a:lnSpc>
                <a:spcPct val="100000"/>
              </a:lnSpc>
            </a:pPr>
            <a:endParaRPr lang="it-IT" sz="1400" dirty="0"/>
          </a:p>
        </p:txBody>
      </p:sp>
      <p:pic>
        <p:nvPicPr>
          <p:cNvPr id="6" name="Immagine 5" descr="Immagine che contiene disegnando&#10;&#10;Descrizione generata automaticamente">
            <a:extLst>
              <a:ext uri="{FF2B5EF4-FFF2-40B4-BE49-F238E27FC236}">
                <a16:creationId xmlns:a16="http://schemas.microsoft.com/office/drawing/2014/main" xmlns="" id="{6DC66718-F12E-4065-AF35-645F72FF73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61762" y="2014194"/>
            <a:ext cx="4663440" cy="3649141"/>
          </a:xfrm>
          <a:prstGeom prst="rect">
            <a:avLst/>
          </a:prstGeom>
          <a:noFill/>
        </p:spPr>
      </p:pic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E0380A97-62D0-49DA-9494-BD9C7EA599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85E0D28E-6F2F-4715-A424-3B01AC64AD4B}" type="datetime1">
              <a:rPr lang="it-IT" smtClean="0"/>
              <a:pPr rtl="0">
                <a:spcAft>
                  <a:spcPts val="600"/>
                </a:spcAft>
              </a:pPr>
              <a:t>12/10/2020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9505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2663D5D-89F9-4CE0-8545-14D60A38C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ENTRO A SCUOLA E…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036FB9D-7CD1-4E75-8C4E-C74D9CC7D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Prima di entrare a scuola mi misurano la febbre con mamma/papà.</a:t>
            </a:r>
          </a:p>
          <a:p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 miei genitori o i delegai devono sempre indossare la mascherina chirurgica.</a:t>
            </a:r>
          </a:p>
          <a:p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Alla Scuola dell’Infanzia non è obbligatorio, tra i bambini, il distanziamento e la mascherina.</a:t>
            </a:r>
          </a:p>
          <a:p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Igienizzo le mani prima di entrare in classe e ogni volta che si rende necessario.</a:t>
            </a:r>
          </a:p>
          <a:p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Gioco e svolgo attività solo con compagni di classe e nelle spazi a nostra disposizione.</a:t>
            </a:r>
          </a:p>
          <a:p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6E7C1AB-2E69-4275-B664-30F58C7E6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pPr rtl="0"/>
              <a:t>12/10/2020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3621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5FC639B-47F1-4B79-B337-0368A4AB5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70C0"/>
                </a:solidFill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NON SI PUO’ MANDARE A SCUOLA IL PROPRIO FIGLIO/A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8540311-FD86-4E36-AFE6-F5559AF05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7000"/>
              </a:lnSpc>
            </a:pP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caso di febbre ( anche minima)  </a:t>
            </a:r>
          </a:p>
          <a:p>
            <a:pPr>
              <a:lnSpc>
                <a:spcPct val="107000"/>
              </a:lnSpc>
            </a:pP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Tosse e raffreddore</a:t>
            </a:r>
          </a:p>
          <a:p>
            <a:pPr>
              <a:lnSpc>
                <a:spcPct val="107000"/>
              </a:lnSpc>
            </a:pP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Dissenteria</a:t>
            </a:r>
          </a:p>
          <a:p>
            <a:pPr>
              <a:lnSpc>
                <a:spcPct val="107000"/>
              </a:lnSpc>
            </a:pP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se negli ultimi giorni il bambino/a è entrato in contatto con un malato COVID o con persone in isolamento precauzionale</a:t>
            </a:r>
          </a:p>
          <a:p>
            <a:pPr>
              <a:lnSpc>
                <a:spcPct val="107000"/>
              </a:lnSpc>
            </a:pP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      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C1E73F0A-0709-4576-AC86-14804D4BB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pPr rtl="0"/>
              <a:t>12/10/2020</a:t>
            </a:fld>
            <a:endParaRPr lang="en-US"/>
          </a:p>
        </p:txBody>
      </p:sp>
      <p:pic>
        <p:nvPicPr>
          <p:cNvPr id="5" name="Picture 4" descr="Come prevenire l'otite tenendo pulito il nasino">
            <a:extLst>
              <a:ext uri="{FF2B5EF4-FFF2-40B4-BE49-F238E27FC236}">
                <a16:creationId xmlns:a16="http://schemas.microsoft.com/office/drawing/2014/main" xmlns="" id="{9FE85A50-A76A-4C95-ACF9-F9DAD99C3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51594" y="4063020"/>
            <a:ext cx="224790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Influenza 2020: tosse stizzosa insopportabile e congiuntivite | Pediatria e  Medicina per Neonati e Bambini | Faro Pediatrico">
            <a:extLst>
              <a:ext uri="{FF2B5EF4-FFF2-40B4-BE49-F238E27FC236}">
                <a16:creationId xmlns:a16="http://schemas.microsoft.com/office/drawing/2014/main" xmlns="" id="{D1440D79-9EFF-40D7-AB78-3B3DCBB2C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00296" y="1175441"/>
            <a:ext cx="1585915" cy="2007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Mal di stomaco: possibili cause e tutti i rimedi efficaci - GreenMe.it">
            <a:extLst>
              <a:ext uri="{FF2B5EF4-FFF2-40B4-BE49-F238E27FC236}">
                <a16:creationId xmlns:a16="http://schemas.microsoft.com/office/drawing/2014/main" xmlns="" id="{3BA384FC-4A47-408C-AEA8-9D3192115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6332" y="4027932"/>
            <a:ext cx="224790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La febbre">
            <a:extLst>
              <a:ext uri="{FF2B5EF4-FFF2-40B4-BE49-F238E27FC236}">
                <a16:creationId xmlns:a16="http://schemas.microsoft.com/office/drawing/2014/main" xmlns="" id="{CA70172E-5BA2-486F-A53B-96A1CE783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17982" y="4063020"/>
            <a:ext cx="2247900" cy="221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308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0485FED-1B2A-4AD5-B142-15C26B2D8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COSA SUCCEDE SE UN BAMBINO STA MALE A SCUOLA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795B47F-7E56-4E9A-B911-C03C44502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presenta sintomi compatibili col COVID ( febbre, tosse, raffreddore, dissenteria) sarà isolato in un apposito spazio e sarà fatto venire a prendere dalla famiglia.</a:t>
            </a:r>
          </a:p>
          <a:p>
            <a:pPr marL="0" indent="0">
              <a:buNone/>
            </a:pP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famiglia dovrà contattare il proprio pediatra che valuterà la situazione.</a:t>
            </a:r>
          </a:p>
          <a:p>
            <a:pPr marL="0" indent="0">
              <a:buNone/>
            </a:pP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caso di allontanamento il bambino potrà rientrare a scuola solo con il certificato medico</a:t>
            </a:r>
          </a:p>
          <a:p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632B135B-9E96-4F68-BACB-A22337495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pPr rtl="0"/>
              <a:t>12/10/2020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6437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DE774FA-763D-4B44-85FF-F2FF4E615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COSA FARE SE IL PROPRIO FIGLIO SI SENTE MALE A CASA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C005E45-0DE6-4108-8E22-1CCCA2609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famiglia deve comunicare alla scuola l’assenza per motivi di salute.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presenta sintomi compatibili con il COVID ( febbre, tosse, raffreddore, dissenteria) la famiglia dovrà rivolgersi al medico che valuterà la situazione.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Dopo il periodo d’assenza il bambino/a dovrà rientrare compilando l’auto certificazione.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07EDA0E3-2952-426E-A2C1-805D36776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pPr rtl="0"/>
              <a:t>12/10/2020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04348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41798854_TF78438558" id="{03469F01-97D1-4A1E-853B-6A26B56D87BB}" vid="{335298E4-38AB-4269-9352-375A27B5961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507</Words>
  <Application>Microsoft Office PowerPoint</Application>
  <PresentationFormat>Personalizzato</PresentationFormat>
  <Paragraphs>69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SavonVTI</vt:lpstr>
      <vt:lpstr>Regolamento SCUOLA DELL’INFANZIA</vt:lpstr>
      <vt:lpstr>ORARI DI ENTRATA E USCITA</vt:lpstr>
      <vt:lpstr>IL FONDAMENTALE RUOLO DEI GENITORI</vt:lpstr>
      <vt:lpstr>COSA DEVO PORTARE</vt:lpstr>
      <vt:lpstr>ENTRO A SCUOLA E…</vt:lpstr>
      <vt:lpstr>NON SI PUO’ MANDARE A SCUOLA IL PROPRIO FIGLIO/A </vt:lpstr>
      <vt:lpstr>COSA SUCCEDE SE UN BAMBINO STA MALE A SCUOLA</vt:lpstr>
      <vt:lpstr>COSA FARE SE IL PROPRIO FIGLIO SI SENTE MALE A CASA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2020-10-01T13:22:49Z</dcterms:created>
  <dcterms:modified xsi:type="dcterms:W3CDTF">2020-10-12T10:08:56Z</dcterms:modified>
</cp:coreProperties>
</file>