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3" r:id="rId5"/>
    <p:sldId id="269" r:id="rId6"/>
    <p:sldId id="262" r:id="rId7"/>
    <p:sldId id="264" r:id="rId8"/>
    <p:sldId id="265" r:id="rId9"/>
    <p:sldId id="266" r:id="rId10"/>
    <p:sldId id="267" r:id="rId11"/>
    <p:sldId id="271" r:id="rId12"/>
    <p:sldId id="268" r:id="rId13"/>
    <p:sldId id="272" r:id="rId14"/>
    <p:sldId id="273" r:id="rId15"/>
    <p:sldId id="275" r:id="rId16"/>
    <p:sldId id="276" r:id="rId17"/>
    <p:sldId id="280" r:id="rId18"/>
    <p:sldId id="279" r:id="rId19"/>
    <p:sldId id="277" r:id="rId20"/>
    <p:sldId id="278" r:id="rId21"/>
    <p:sldId id="274" r:id="rId2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AE16"/>
    <a:srgbClr val="1B10B0"/>
    <a:srgbClr val="EAE016"/>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41B60F3-2EB1-4E3D-8DA9-2EE0EA8FD6ED}" type="datetimeFigureOut">
              <a:rPr lang="it-IT"/>
              <a:pPr>
                <a:defRPr/>
              </a:pPr>
              <a:t>19/10/2011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433833A-E739-485C-81B9-73D24AE9CEF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E900542-0D1F-4202-AEF8-46AA4EB09458}" type="datetimeFigureOut">
              <a:rPr lang="it-IT"/>
              <a:pPr>
                <a:defRPr/>
              </a:pPr>
              <a:t>19/10/2011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28E73C-4E68-4E40-AFE8-FC438E9FD74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64D646-1E07-43FB-A74F-46DD3AFF77B3}" type="datetimeFigureOut">
              <a:rPr lang="it-IT"/>
              <a:pPr>
                <a:defRPr/>
              </a:pPr>
              <a:t>19/10/2011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F03032E-A91F-4067-BC82-F1CF1424237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0F528F4-C468-48FA-B629-DCE7762939C4}" type="datetimeFigureOut">
              <a:rPr lang="it-IT"/>
              <a:pPr>
                <a:defRPr/>
              </a:pPr>
              <a:t>19/10/2011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D417DC2-4EAD-4D78-89AA-E41D236A37C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D1F9E99-2EBD-4982-AABB-BA406325112B}" type="datetimeFigureOut">
              <a:rPr lang="it-IT"/>
              <a:pPr>
                <a:defRPr/>
              </a:pPr>
              <a:t>19/10/2011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A332254-3F0F-4762-B0A0-881587B746B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ACD342E-01B0-44DF-A555-4BC40BB54941}" type="datetimeFigureOut">
              <a:rPr lang="it-IT"/>
              <a:pPr>
                <a:defRPr/>
              </a:pPr>
              <a:t>19/10/2011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71BAA8A-4F1D-4F66-9407-3798230BE94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1CEE6F0-9AF9-49F4-AFD8-1367BE847CBC}" type="datetimeFigureOut">
              <a:rPr lang="it-IT"/>
              <a:pPr>
                <a:defRPr/>
              </a:pPr>
              <a:t>19/10/2011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E0B2B0B-4AE9-426C-8EE0-CDC7F01C034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4F3D8B4-4162-492A-8CB6-609149570171}" type="datetimeFigureOut">
              <a:rPr lang="it-IT"/>
              <a:pPr>
                <a:defRPr/>
              </a:pPr>
              <a:t>19/10/2011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0EAC057-6365-49E8-A00F-DE05F98FDC1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EFEEDDF-DA68-4B49-8EBD-BF252E99C07C}" type="datetimeFigureOut">
              <a:rPr lang="it-IT"/>
              <a:pPr>
                <a:defRPr/>
              </a:pPr>
              <a:t>19/10/2011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F300C9E-E31C-46E0-84F1-11D7A1B1EE3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847DF08-17EE-4870-872A-B9F3E759821A}" type="datetimeFigureOut">
              <a:rPr lang="it-IT"/>
              <a:pPr>
                <a:defRPr/>
              </a:pPr>
              <a:t>19/10/2011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39BA7AC-6CB8-47B1-99FD-D14DA1FBD0F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C96D9B8-44CE-49E8-B26C-805E1FF97F89}" type="datetimeFigureOut">
              <a:rPr lang="it-IT"/>
              <a:pPr>
                <a:defRPr/>
              </a:pPr>
              <a:t>19/10/2011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C05A249-5C8A-4760-AB07-79BC2462800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83FB20-A522-44AD-B658-E2B9C719914E}" type="datetimeFigureOut">
              <a:rPr lang="it-IT"/>
              <a:pPr>
                <a:defRPr/>
              </a:pPr>
              <a:t>19/10/2011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34D63B-9E9E-4C2E-9CB9-1E76093FDFC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t="11000" r="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067175" y="549275"/>
            <a:ext cx="4748213" cy="5400675"/>
          </a:xfrm>
        </p:spPr>
        <p:txBody>
          <a:bodyPr rtlCol="0">
            <a:normAutofit fontScale="90000"/>
          </a:bodyPr>
          <a:lstStyle/>
          <a:p>
            <a:pPr algn="r" eaLnBrk="1" fontAlgn="auto" hangingPunct="1">
              <a:spcAft>
                <a:spcPts val="0"/>
              </a:spcAft>
              <a:defRPr/>
            </a:pPr>
            <a:r>
              <a:rPr lang="it-IT" dirty="0" smtClean="0">
                <a:latin typeface="Charlemagne Std" pitchFamily="50" charset="0"/>
              </a:rPr>
              <a:t> </a:t>
            </a:r>
            <a:br>
              <a:rPr lang="it-IT" dirty="0" smtClean="0">
                <a:latin typeface="Charlemagne Std" pitchFamily="50" charset="0"/>
              </a:rPr>
            </a:br>
            <a:r>
              <a:rPr lang="it-IT"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La  successione</a:t>
            </a:r>
            <a:br>
              <a:rPr lang="it-IT"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br>
            <a:r>
              <a:rPr lang="it-IT"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di Fibonacci</a:t>
            </a:r>
            <a: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
            </a:r>
            <a:b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br>
            <a: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 </a:t>
            </a:r>
            <a:b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br>
            <a: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
            </a:r>
            <a:b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br>
            <a:r>
              <a:rPr lang="it-IT"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La proporzione aurea</a:t>
            </a:r>
            <a: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t/>
            </a:r>
            <a:br>
              <a:rPr lang="it-IT" sz="4000" b="1" dirty="0" smtClean="0">
                <a:solidFill>
                  <a:schemeClr val="accent6">
                    <a:lumMod val="75000"/>
                  </a:schemeClr>
                </a:solidFill>
                <a:effectLst>
                  <a:outerShdw blurRad="38100" dist="38100" dir="2700000" algn="tl">
                    <a:srgbClr val="000000">
                      <a:alpha val="43137"/>
                    </a:srgbClr>
                  </a:outerShdw>
                </a:effectLst>
                <a:latin typeface="Adobe Caslon Pro" pitchFamily="18" charset="0"/>
              </a:rPr>
            </a:br>
            <a:r>
              <a:rPr lang="it-IT" sz="7300" b="1" i="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r>
            <a:br>
              <a:rPr lang="it-IT" sz="7300" b="1" i="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br>
            <a:r>
              <a:rPr lang="it-IT" b="1" dirty="0" smtClean="0">
                <a:solidFill>
                  <a:schemeClr val="accent6">
                    <a:lumMod val="50000"/>
                  </a:schemeClr>
                </a:solidFill>
                <a:effectLst>
                  <a:outerShdw blurRad="38100" dist="38100" dir="2700000" algn="tl">
                    <a:srgbClr val="000000">
                      <a:alpha val="43137"/>
                    </a:srgbClr>
                  </a:outerShdw>
                </a:effectLst>
                <a:latin typeface="Symbol" pitchFamily="18" charset="2"/>
              </a:rPr>
              <a:t> </a:t>
            </a:r>
            <a:r>
              <a:rPr lang="it-IT" b="1" dirty="0" smtClean="0">
                <a:solidFill>
                  <a:schemeClr val="accent6">
                    <a:lumMod val="50000"/>
                  </a:schemeClr>
                </a:solidFill>
                <a:effectLst>
                  <a:outerShdw blurRad="38100" dist="38100" dir="2700000" algn="tl">
                    <a:srgbClr val="000000">
                      <a:alpha val="43137"/>
                    </a:srgbClr>
                  </a:outerShdw>
                </a:effectLst>
              </a:rPr>
              <a:t/>
            </a:r>
            <a:br>
              <a:rPr lang="it-IT" b="1" dirty="0" smtClean="0">
                <a:solidFill>
                  <a:schemeClr val="accent6">
                    <a:lumMod val="50000"/>
                  </a:schemeClr>
                </a:solidFill>
                <a:effectLst>
                  <a:outerShdw blurRad="38100" dist="38100" dir="2700000" algn="tl">
                    <a:srgbClr val="000000">
                      <a:alpha val="43137"/>
                    </a:srgbClr>
                  </a:outerShdw>
                </a:effectLst>
              </a:rPr>
            </a:br>
            <a:r>
              <a:rPr lang="it-IT" dirty="0"/>
              <a:t> </a:t>
            </a:r>
          </a:p>
        </p:txBody>
      </p:sp>
      <p:pic>
        <p:nvPicPr>
          <p:cNvPr id="5" name="Immagine 4" descr="220px-Fibonacci2.jpg"/>
          <p:cNvPicPr>
            <a:picLocks noChangeAspect="1"/>
          </p:cNvPicPr>
          <p:nvPr/>
        </p:nvPicPr>
        <p:blipFill>
          <a:blip r:embed="rId3" cstate="print">
            <a:duotone>
              <a:schemeClr val="accent6">
                <a:shade val="45000"/>
                <a:satMod val="135000"/>
              </a:schemeClr>
              <a:prstClr val="white"/>
            </a:duotone>
          </a:blip>
          <a:stretch>
            <a:fillRect/>
          </a:stretch>
        </p:blipFill>
        <p:spPr>
          <a:xfrm>
            <a:off x="323528" y="548680"/>
            <a:ext cx="3727474"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0"/>
            <a:ext cx="8229600" cy="1143000"/>
          </a:xfrm>
        </p:spPr>
        <p:txBody>
          <a:bodyPr/>
          <a:lstStyle/>
          <a:p>
            <a:pPr>
              <a:defRPr/>
            </a:pPr>
            <a:r>
              <a:rPr lang="it-IT" sz="4000" b="1" dirty="0" smtClean="0">
                <a:solidFill>
                  <a:srgbClr val="00B050"/>
                </a:solidFill>
                <a:latin typeface="Adobe Caslon Pro" pitchFamily="18" charset="0"/>
                <a:ea typeface="+mn-ea"/>
                <a:cs typeface="+mn-cs"/>
              </a:rPr>
              <a:t>… le foglie …</a:t>
            </a:r>
          </a:p>
        </p:txBody>
      </p:sp>
      <p:sp>
        <p:nvSpPr>
          <p:cNvPr id="3" name="Segnaposto contenuto 2"/>
          <p:cNvSpPr>
            <a:spLocks noGrp="1"/>
          </p:cNvSpPr>
          <p:nvPr>
            <p:ph sz="half" idx="1"/>
          </p:nvPr>
        </p:nvSpPr>
        <p:spPr/>
        <p:txBody>
          <a:bodyPr/>
          <a:lstStyle/>
          <a:p>
            <a:pPr marL="0" eaLnBrk="1" fontAlgn="auto" hangingPunct="1">
              <a:spcBef>
                <a:spcPts val="0"/>
              </a:spcBef>
              <a:spcAft>
                <a:spcPts val="0"/>
              </a:spcAft>
              <a:buFont typeface="Arial" pitchFamily="34" charset="0"/>
              <a:buNone/>
              <a:defRPr/>
            </a:pPr>
            <a:r>
              <a:rPr lang="it-IT" dirty="0" smtClean="0">
                <a:solidFill>
                  <a:schemeClr val="accent6">
                    <a:lumMod val="50000"/>
                  </a:schemeClr>
                </a:solidFill>
                <a:latin typeface="Adobe Caslon Pro" pitchFamily="18" charset="0"/>
              </a:rPr>
              <a:t> </a:t>
            </a:r>
          </a:p>
          <a:p>
            <a:pPr>
              <a:defRPr/>
            </a:pPr>
            <a:endParaRPr lang="it-IT" dirty="0"/>
          </a:p>
        </p:txBody>
      </p:sp>
      <p:sp>
        <p:nvSpPr>
          <p:cNvPr id="4" name="Segnaposto contenuto 3"/>
          <p:cNvSpPr>
            <a:spLocks noGrp="1"/>
          </p:cNvSpPr>
          <p:nvPr>
            <p:ph sz="half" idx="2"/>
          </p:nvPr>
        </p:nvSpPr>
        <p:spPr>
          <a:xfrm>
            <a:off x="323850" y="620713"/>
            <a:ext cx="4038600" cy="4525962"/>
          </a:xfrm>
        </p:spPr>
        <p:txBody>
          <a:bodyPr/>
          <a:lstStyle/>
          <a:p>
            <a:pPr marL="0" eaLnBrk="1" fontAlgn="auto" hangingPunct="1">
              <a:spcBef>
                <a:spcPts val="0"/>
              </a:spcBef>
              <a:spcAft>
                <a:spcPts val="0"/>
              </a:spcAft>
              <a:buFont typeface="Arial" pitchFamily="34" charset="0"/>
              <a:buNone/>
              <a:defRPr/>
            </a:pPr>
            <a:r>
              <a:rPr lang="it-IT" sz="2400" b="1" dirty="0" smtClean="0">
                <a:solidFill>
                  <a:srgbClr val="00B050"/>
                </a:solidFill>
                <a:latin typeface="Adobe Caslon Pro" pitchFamily="18" charset="0"/>
              </a:rPr>
              <a:t>Le foglie spesso crescono attorno a un fusto centrale</a:t>
            </a:r>
          </a:p>
          <a:p>
            <a:pPr marL="0" eaLnBrk="1" fontAlgn="auto" hangingPunct="1">
              <a:spcBef>
                <a:spcPts val="0"/>
              </a:spcBef>
              <a:spcAft>
                <a:spcPts val="0"/>
              </a:spcAft>
              <a:buFont typeface="Arial" pitchFamily="34" charset="0"/>
              <a:buNone/>
              <a:defRPr/>
            </a:pPr>
            <a:r>
              <a:rPr lang="it-IT" sz="2400" b="1" dirty="0" smtClean="0">
                <a:solidFill>
                  <a:srgbClr val="00B050"/>
                </a:solidFill>
                <a:latin typeface="Adobe Caslon Pro" pitchFamily="18" charset="0"/>
              </a:rPr>
              <a:t>Le foglie possono disporsi in modo da ricevere tutte la luce del sole, seguendo una spirale che segue i numeri di Fibonacci.</a:t>
            </a:r>
          </a:p>
          <a:p>
            <a:pPr marL="0" eaLnBrk="1" fontAlgn="auto" hangingPunct="1">
              <a:spcBef>
                <a:spcPts val="0"/>
              </a:spcBef>
              <a:spcAft>
                <a:spcPts val="0"/>
              </a:spcAft>
              <a:buFont typeface="Arial" pitchFamily="34" charset="0"/>
              <a:buNone/>
              <a:defRPr/>
            </a:pPr>
            <a:r>
              <a:rPr lang="it-IT" sz="2400" b="1" dirty="0" smtClean="0">
                <a:solidFill>
                  <a:srgbClr val="00B050"/>
                </a:solidFill>
                <a:latin typeface="Adobe Caslon Pro" pitchFamily="18" charset="0"/>
              </a:rPr>
              <a:t>Nella figura, si realizza un fenomeno noto come </a:t>
            </a:r>
            <a:r>
              <a:rPr lang="it-IT" sz="2400" b="1" i="1" dirty="0" smtClean="0">
                <a:solidFill>
                  <a:srgbClr val="00B050"/>
                </a:solidFill>
                <a:effectLst>
                  <a:outerShdw blurRad="38100" dist="38100" dir="2700000" algn="tl">
                    <a:srgbClr val="000000">
                      <a:alpha val="43137"/>
                    </a:srgbClr>
                  </a:outerShdw>
                </a:effectLst>
                <a:latin typeface="Adobe Caslon Pro" pitchFamily="18" charset="0"/>
              </a:rPr>
              <a:t>fillotassi, </a:t>
            </a:r>
          </a:p>
          <a:p>
            <a:pPr marL="0" eaLnBrk="1" fontAlgn="auto" hangingPunct="1">
              <a:spcBef>
                <a:spcPts val="0"/>
              </a:spcBef>
              <a:spcAft>
                <a:spcPts val="0"/>
              </a:spcAft>
              <a:buFont typeface="Arial" pitchFamily="34" charset="0"/>
              <a:buNone/>
              <a:defRPr/>
            </a:pPr>
            <a:r>
              <a:rPr lang="it-IT" sz="2400" b="1" dirty="0" smtClean="0">
                <a:solidFill>
                  <a:srgbClr val="00B050"/>
                </a:solidFill>
                <a:latin typeface="Adobe Caslon Pro" pitchFamily="18" charset="0"/>
              </a:rPr>
              <a:t>cioè</a:t>
            </a:r>
            <a:r>
              <a:rPr lang="it-IT" sz="2400" b="1" i="1" dirty="0" smtClean="0">
                <a:solidFill>
                  <a:srgbClr val="00B050"/>
                </a:solidFill>
                <a:effectLst>
                  <a:outerShdw blurRad="38100" dist="38100" dir="2700000" algn="tl">
                    <a:srgbClr val="000000">
                      <a:alpha val="43137"/>
                    </a:srgbClr>
                  </a:outerShdw>
                </a:effectLst>
                <a:latin typeface="Adobe Caslon Pro" pitchFamily="18" charset="0"/>
              </a:rPr>
              <a:t>“</a:t>
            </a:r>
            <a:r>
              <a:rPr lang="it-IT" sz="2400" b="1" dirty="0" smtClean="0">
                <a:solidFill>
                  <a:srgbClr val="00B050"/>
                </a:solidFill>
                <a:effectLst>
                  <a:outerShdw blurRad="38100" dist="38100" dir="2700000" algn="tl">
                    <a:srgbClr val="000000">
                      <a:alpha val="43137"/>
                    </a:srgbClr>
                  </a:outerShdw>
                </a:effectLst>
                <a:latin typeface="Adobe Caslon Pro" pitchFamily="18" charset="0"/>
              </a:rPr>
              <a:t>disposizione delle foglie”. </a:t>
            </a:r>
          </a:p>
          <a:p>
            <a:pPr marL="0" eaLnBrk="1" fontAlgn="auto" hangingPunct="1">
              <a:spcBef>
                <a:spcPts val="0"/>
              </a:spcBef>
              <a:spcAft>
                <a:spcPts val="0"/>
              </a:spcAft>
              <a:buFont typeface="Arial" pitchFamily="34" charset="0"/>
              <a:buNone/>
              <a:defRPr/>
            </a:pPr>
            <a:endParaRPr lang="it-IT" sz="2400" b="1" dirty="0" smtClean="0">
              <a:solidFill>
                <a:srgbClr val="00B050"/>
              </a:solidFill>
              <a:latin typeface="Adobe Caslon Pro" pitchFamily="18" charset="0"/>
            </a:endParaRPr>
          </a:p>
          <a:p>
            <a:pPr marL="0" eaLnBrk="1" fontAlgn="auto" hangingPunct="1">
              <a:spcBef>
                <a:spcPts val="0"/>
              </a:spcBef>
              <a:spcAft>
                <a:spcPts val="0"/>
              </a:spcAft>
              <a:buFont typeface="Arial" pitchFamily="34" charset="0"/>
              <a:buNone/>
              <a:defRPr/>
            </a:pPr>
            <a:r>
              <a:rPr lang="it-IT" sz="2400" b="1" dirty="0" smtClean="0">
                <a:solidFill>
                  <a:srgbClr val="00B050"/>
                </a:solidFill>
                <a:latin typeface="Adobe Caslon Pro" pitchFamily="18" charset="0"/>
              </a:rPr>
              <a:t>Questo particolare tipo di fillotassi si definisce </a:t>
            </a:r>
          </a:p>
          <a:p>
            <a:pPr marL="0" eaLnBrk="1" fontAlgn="auto" hangingPunct="1">
              <a:spcBef>
                <a:spcPts val="0"/>
              </a:spcBef>
              <a:spcAft>
                <a:spcPts val="0"/>
              </a:spcAft>
              <a:buFont typeface="Arial" pitchFamily="34" charset="0"/>
              <a:buNone/>
              <a:defRPr/>
            </a:pPr>
            <a:r>
              <a:rPr lang="it-IT" sz="2400" b="1" dirty="0" smtClean="0">
                <a:solidFill>
                  <a:srgbClr val="00B050"/>
                </a:solidFill>
                <a:effectLst>
                  <a:outerShdw blurRad="38100" dist="38100" dir="2700000" algn="tl">
                    <a:srgbClr val="000000">
                      <a:alpha val="43137"/>
                    </a:srgbClr>
                  </a:outerShdw>
                </a:effectLst>
                <a:latin typeface="Adobe Caslon Pro" pitchFamily="18" charset="0"/>
              </a:rPr>
              <a:t>“a spirale”.</a:t>
            </a:r>
            <a:r>
              <a:rPr lang="it-IT" sz="2000" b="1" dirty="0" smtClean="0">
                <a:solidFill>
                  <a:srgbClr val="00B050"/>
                </a:solidFill>
                <a:effectLst>
                  <a:outerShdw blurRad="38100" dist="38100" dir="2700000" algn="tl">
                    <a:srgbClr val="000000">
                      <a:alpha val="43137"/>
                    </a:srgbClr>
                  </a:outerShdw>
                </a:effectLst>
                <a:latin typeface="Adobe Caslon Pro" pitchFamily="18" charset="0"/>
              </a:rPr>
              <a:t>   </a:t>
            </a:r>
            <a:r>
              <a:rPr lang="it-IT" sz="2000" b="1" dirty="0" smtClean="0">
                <a:solidFill>
                  <a:srgbClr val="00B050"/>
                </a:solidFill>
                <a:latin typeface="Adobe Caslon Pro" pitchFamily="18" charset="0"/>
              </a:rPr>
              <a:t>    </a:t>
            </a:r>
          </a:p>
          <a:p>
            <a:pPr marL="0" eaLnBrk="1" fontAlgn="auto" hangingPunct="1">
              <a:spcBef>
                <a:spcPts val="0"/>
              </a:spcBef>
              <a:spcAft>
                <a:spcPts val="0"/>
              </a:spcAft>
              <a:buFont typeface="Arial" pitchFamily="34" charset="0"/>
              <a:buNone/>
              <a:defRPr/>
            </a:pPr>
            <a:endParaRPr lang="it-IT" sz="1800" dirty="0" smtClean="0"/>
          </a:p>
          <a:p>
            <a:pPr>
              <a:defRPr/>
            </a:pPr>
            <a:endParaRPr lang="it-IT" dirty="0"/>
          </a:p>
        </p:txBody>
      </p:sp>
      <p:pic>
        <p:nvPicPr>
          <p:cNvPr id="19458" name="Picture 2" descr="http://3.bp.blogspot.com/-YMfF1VHQMms/Tbcg1HqWHQI/AAAAAAAAABE/8p1dF58thv4/s320/sneezewort.GIF"/>
          <p:cNvPicPr>
            <a:picLocks noChangeAspect="1" noChangeArrowheads="1"/>
          </p:cNvPicPr>
          <p:nvPr/>
        </p:nvPicPr>
        <p:blipFill>
          <a:blip r:embed="rId2" cstate="print"/>
          <a:stretch>
            <a:fillRect/>
          </a:stretch>
        </p:blipFill>
        <p:spPr bwMode="auto">
          <a:xfrm>
            <a:off x="4284663" y="2349500"/>
            <a:ext cx="4648200" cy="4175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95288" y="0"/>
            <a:ext cx="8229600" cy="1143000"/>
          </a:xfrm>
        </p:spPr>
        <p:txBody>
          <a:bodyPr/>
          <a:lstStyle/>
          <a:p>
            <a:pPr>
              <a:defRPr/>
            </a:pPr>
            <a:r>
              <a:rPr lang="it-IT" sz="3200" b="1" dirty="0" smtClean="0">
                <a:solidFill>
                  <a:srgbClr val="002060"/>
                </a:solidFill>
                <a:effectLst>
                  <a:outerShdw blurRad="38100" dist="38100" dir="2700000" algn="tl">
                    <a:srgbClr val="000000">
                      <a:alpha val="43137"/>
                    </a:srgbClr>
                  </a:outerShdw>
                </a:effectLst>
                <a:latin typeface="Adobe Caslon Pro" pitchFamily="18" charset="0"/>
                <a:ea typeface="+mn-ea"/>
                <a:cs typeface="+mn-cs"/>
              </a:rPr>
              <a:t>… pianeti </a:t>
            </a:r>
            <a:r>
              <a:rPr lang="it-IT" sz="3200" b="1" dirty="0" err="1" smtClean="0">
                <a:solidFill>
                  <a:srgbClr val="002060"/>
                </a:solidFill>
                <a:effectLst>
                  <a:outerShdw blurRad="38100" dist="38100" dir="2700000" algn="tl">
                    <a:srgbClr val="000000">
                      <a:alpha val="43137"/>
                    </a:srgbClr>
                  </a:outerShdw>
                </a:effectLst>
                <a:latin typeface="Adobe Caslon Pro" pitchFamily="18" charset="0"/>
                <a:ea typeface="+mn-ea"/>
                <a:cs typeface="+mn-cs"/>
              </a:rPr>
              <a:t>e…</a:t>
            </a:r>
            <a:endParaRPr lang="it-IT" sz="3200" b="1" dirty="0" smtClean="0">
              <a:solidFill>
                <a:srgbClr val="002060"/>
              </a:solidFill>
              <a:effectLst>
                <a:outerShdw blurRad="38100" dist="38100" dir="2700000" algn="tl">
                  <a:srgbClr val="000000">
                    <a:alpha val="43137"/>
                  </a:srgbClr>
                </a:outerShdw>
              </a:effectLst>
              <a:latin typeface="Adobe Caslon Pro" pitchFamily="18" charset="0"/>
              <a:ea typeface="+mn-ea"/>
              <a:cs typeface="+mn-cs"/>
            </a:endParaRPr>
          </a:p>
        </p:txBody>
      </p:sp>
      <p:sp>
        <p:nvSpPr>
          <p:cNvPr id="3" name="Segnaposto contenuto 2"/>
          <p:cNvSpPr>
            <a:spLocks noGrp="1"/>
          </p:cNvSpPr>
          <p:nvPr>
            <p:ph sz="half" idx="4294967295"/>
          </p:nvPr>
        </p:nvSpPr>
        <p:spPr>
          <a:xfrm>
            <a:off x="1979613" y="836613"/>
            <a:ext cx="6335712" cy="5761037"/>
          </a:xfrm>
        </p:spPr>
        <p:txBody>
          <a:bodyPr/>
          <a:lstStyle/>
          <a:p>
            <a:pPr>
              <a:buFont typeface="Arial" charset="0"/>
              <a:buNone/>
              <a:defRPr/>
            </a:pPr>
            <a:r>
              <a:rPr lang="it-IT" sz="2400" dirty="0" smtClean="0">
                <a:solidFill>
                  <a:srgbClr val="002060"/>
                </a:solidFill>
                <a:latin typeface="Adobe Caslon Pro" pitchFamily="18" charset="0"/>
              </a:rPr>
              <a:t>Nel Sistema Solare i pianeti interni </a:t>
            </a:r>
          </a:p>
          <a:p>
            <a:pPr>
              <a:buFont typeface="Arial" charset="0"/>
              <a:buNone/>
              <a:defRPr/>
            </a:pPr>
            <a:r>
              <a:rPr lang="it-IT" sz="2400" dirty="0" smtClean="0">
                <a:solidFill>
                  <a:srgbClr val="002060"/>
                </a:solidFill>
                <a:latin typeface="Adobe Caslon Pro" pitchFamily="18" charset="0"/>
              </a:rPr>
              <a:t>distano dal Sole nelle proporzioni </a:t>
            </a:r>
          </a:p>
          <a:p>
            <a:pPr>
              <a:buFont typeface="Arial" charset="0"/>
              <a:buNone/>
              <a:defRPr/>
            </a:pPr>
            <a:r>
              <a:rPr lang="it-IT" sz="2400" dirty="0" smtClean="0">
                <a:solidFill>
                  <a:srgbClr val="002060"/>
                </a:solidFill>
                <a:latin typeface="Adobe Caslon Pro" pitchFamily="18" charset="0"/>
              </a:rPr>
              <a:t>della successione di Fibonacci:</a:t>
            </a:r>
          </a:p>
          <a:p>
            <a:pPr>
              <a:buFont typeface="Arial" charset="0"/>
              <a:buNone/>
              <a:defRPr/>
            </a:pPr>
            <a:r>
              <a:rPr lang="it-IT" sz="2400" b="1" dirty="0" smtClean="0">
                <a:solidFill>
                  <a:srgbClr val="002060"/>
                </a:solidFill>
                <a:effectLst>
                  <a:outerShdw blurRad="38100" dist="38100" dir="2700000" algn="tl">
                    <a:srgbClr val="000000">
                      <a:alpha val="43137"/>
                    </a:srgbClr>
                  </a:outerShdw>
                </a:effectLst>
                <a:latin typeface="Adobe Caslon Pro" pitchFamily="18" charset="0"/>
              </a:rPr>
              <a:t>Mercurio 1 Venere 2, Terra 3, Marte 5  </a:t>
            </a:r>
          </a:p>
          <a:p>
            <a:pPr>
              <a:buFont typeface="Arial" charset="0"/>
              <a:buNone/>
              <a:defRPr/>
            </a:pPr>
            <a:r>
              <a:rPr lang="it-IT" sz="2400" dirty="0" smtClean="0">
                <a:solidFill>
                  <a:srgbClr val="002060"/>
                </a:solidFill>
                <a:latin typeface="Adobe Caslon Pro" pitchFamily="18" charset="0"/>
              </a:rPr>
              <a:t>quelli esterni distano ugualmente da Giove </a:t>
            </a:r>
          </a:p>
          <a:p>
            <a:pPr>
              <a:buFont typeface="Arial" charset="0"/>
              <a:buNone/>
              <a:defRPr/>
            </a:pPr>
            <a:r>
              <a:rPr lang="it-IT" sz="2400" b="1" dirty="0" smtClean="0">
                <a:solidFill>
                  <a:srgbClr val="002060"/>
                </a:solidFill>
                <a:effectLst>
                  <a:outerShdw blurRad="38100" dist="38100" dir="2700000" algn="tl">
                    <a:srgbClr val="000000">
                      <a:alpha val="43137"/>
                    </a:srgbClr>
                  </a:outerShdw>
                </a:effectLst>
                <a:latin typeface="Adobe Caslon Pro" pitchFamily="18" charset="0"/>
              </a:rPr>
              <a:t>Saturno 1, Urano 2, Nettuno 3, Plutone 5</a:t>
            </a:r>
          </a:p>
          <a:p>
            <a:pPr>
              <a:buFont typeface="Arial" charset="0"/>
              <a:buNone/>
              <a:defRPr/>
            </a:pPr>
            <a:endParaRPr lang="it-IT" sz="2000" dirty="0" smtClean="0">
              <a:solidFill>
                <a:srgbClr val="002060"/>
              </a:solidFill>
              <a:latin typeface="Adobe Caslon Pro" pitchFamily="18" charset="0"/>
            </a:endParaRPr>
          </a:p>
        </p:txBody>
      </p:sp>
      <p:pic>
        <p:nvPicPr>
          <p:cNvPr id="36868" name="Picture 4" descr="http://centroufologicobenevento.files.wordpress.com/2011/03/terra-quanto-vale.jpg?w=551&amp;h=350"/>
          <p:cNvPicPr>
            <a:picLocks noChangeAspect="1" noChangeArrowheads="1"/>
          </p:cNvPicPr>
          <p:nvPr/>
        </p:nvPicPr>
        <p:blipFill>
          <a:blip r:embed="rId2" cstate="print"/>
          <a:srcRect l="20043" t="15668" r="3350" b="21659"/>
          <a:stretch>
            <a:fillRect/>
          </a:stretch>
        </p:blipFill>
        <p:spPr bwMode="auto">
          <a:xfrm>
            <a:off x="1476375" y="3522663"/>
            <a:ext cx="6335713" cy="33353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err="1" smtClean="0">
                <a:solidFill>
                  <a:srgbClr val="002060"/>
                </a:solidFill>
                <a:effectLst>
                  <a:outerShdw blurRad="38100" dist="38100" dir="2700000" algn="tl">
                    <a:srgbClr val="000000">
                      <a:alpha val="43137"/>
                    </a:srgbClr>
                  </a:outerShdw>
                </a:effectLst>
                <a:latin typeface="Adobe Caslon Pro" pitchFamily="18" charset="0"/>
              </a:rPr>
              <a:t>…galassie</a:t>
            </a:r>
            <a:r>
              <a:rPr lang="it-IT" b="1" dirty="0" smtClean="0">
                <a:solidFill>
                  <a:srgbClr val="002060"/>
                </a:solidFill>
                <a:effectLst>
                  <a:outerShdw blurRad="38100" dist="38100" dir="2700000" algn="tl">
                    <a:srgbClr val="000000">
                      <a:alpha val="43137"/>
                    </a:srgbClr>
                  </a:outerShdw>
                </a:effectLst>
                <a:latin typeface="Adobe Caslon Pro" pitchFamily="18" charset="0"/>
              </a:rPr>
              <a:t> .</a:t>
            </a:r>
            <a:endParaRPr lang="it-IT" dirty="0"/>
          </a:p>
        </p:txBody>
      </p:sp>
      <p:sp>
        <p:nvSpPr>
          <p:cNvPr id="13315" name="Segnaposto contenuto 8"/>
          <p:cNvSpPr>
            <a:spLocks noGrp="1"/>
          </p:cNvSpPr>
          <p:nvPr>
            <p:ph sz="half" idx="1"/>
          </p:nvPr>
        </p:nvSpPr>
        <p:spPr>
          <a:xfrm>
            <a:off x="457200" y="1600200"/>
            <a:ext cx="4330700" cy="4525963"/>
          </a:xfrm>
        </p:spPr>
        <p:txBody>
          <a:bodyPr/>
          <a:lstStyle/>
          <a:p>
            <a:pPr>
              <a:buFont typeface="Arial" charset="0"/>
              <a:buNone/>
            </a:pPr>
            <a:r>
              <a:rPr lang="it-IT" sz="2400" smtClean="0">
                <a:solidFill>
                  <a:srgbClr val="002060"/>
                </a:solidFill>
                <a:latin typeface="Adobe Caslon Pro" pitchFamily="18" charset="0"/>
              </a:rPr>
              <a:t>Alcune galassie, </a:t>
            </a:r>
          </a:p>
          <a:p>
            <a:pPr>
              <a:buFont typeface="Arial" charset="0"/>
              <a:buNone/>
            </a:pPr>
            <a:r>
              <a:rPr lang="it-IT" sz="2400" smtClean="0">
                <a:solidFill>
                  <a:srgbClr val="002060"/>
                </a:solidFill>
                <a:latin typeface="Adobe Caslon Pro" pitchFamily="18" charset="0"/>
              </a:rPr>
              <a:t>tra cui anche la</a:t>
            </a:r>
          </a:p>
          <a:p>
            <a:pPr>
              <a:buFont typeface="Arial" charset="0"/>
              <a:buNone/>
            </a:pPr>
            <a:r>
              <a:rPr lang="it-IT" sz="2400" smtClean="0">
                <a:solidFill>
                  <a:srgbClr val="002060"/>
                </a:solidFill>
                <a:latin typeface="Adobe Caslon Pro" pitchFamily="18" charset="0"/>
              </a:rPr>
              <a:t>Via Lattea, presentano </a:t>
            </a:r>
          </a:p>
          <a:p>
            <a:pPr>
              <a:buFont typeface="Arial" charset="0"/>
              <a:buNone/>
            </a:pPr>
            <a:r>
              <a:rPr lang="it-IT" sz="2400" smtClean="0">
                <a:solidFill>
                  <a:srgbClr val="002060"/>
                </a:solidFill>
                <a:latin typeface="Adobe Caslon Pro" pitchFamily="18" charset="0"/>
              </a:rPr>
              <a:t>bracci luminosi di </a:t>
            </a:r>
          </a:p>
          <a:p>
            <a:pPr>
              <a:buFont typeface="Arial" charset="0"/>
              <a:buNone/>
            </a:pPr>
            <a:r>
              <a:rPr lang="it-IT" sz="2400" smtClean="0">
                <a:solidFill>
                  <a:srgbClr val="002060"/>
                </a:solidFill>
                <a:latin typeface="Adobe Caslon Pro" pitchFamily="18" charset="0"/>
              </a:rPr>
              <a:t>formazione stellare</a:t>
            </a:r>
          </a:p>
          <a:p>
            <a:pPr>
              <a:buFont typeface="Arial" charset="0"/>
              <a:buNone/>
            </a:pPr>
            <a:r>
              <a:rPr lang="it-IT" sz="2400" smtClean="0">
                <a:solidFill>
                  <a:srgbClr val="002060"/>
                </a:solidFill>
                <a:latin typeface="Adobe Caslon Pro" pitchFamily="18" charset="0"/>
              </a:rPr>
              <a:t>che si estendono dal centro</a:t>
            </a:r>
          </a:p>
          <a:p>
            <a:pPr>
              <a:buFont typeface="Arial" charset="0"/>
              <a:buNone/>
            </a:pPr>
            <a:r>
              <a:rPr lang="it-IT" sz="2400" smtClean="0">
                <a:solidFill>
                  <a:srgbClr val="002060"/>
                </a:solidFill>
                <a:latin typeface="Adobe Caslon Pro" pitchFamily="18" charset="0"/>
              </a:rPr>
              <a:t>seguendo il tracciato di una</a:t>
            </a:r>
          </a:p>
          <a:p>
            <a:pPr>
              <a:buFont typeface="Arial" charset="0"/>
              <a:buNone/>
            </a:pPr>
            <a:r>
              <a:rPr lang="it-IT" sz="2400" smtClean="0">
                <a:solidFill>
                  <a:srgbClr val="002060"/>
                </a:solidFill>
                <a:latin typeface="Adobe Caslon Pro" pitchFamily="18" charset="0"/>
              </a:rPr>
              <a:t>spirale .</a:t>
            </a:r>
          </a:p>
          <a:p>
            <a:pPr>
              <a:buFont typeface="Arial" charset="0"/>
              <a:buNone/>
            </a:pPr>
            <a:r>
              <a:rPr lang="it-IT" sz="2400" smtClean="0">
                <a:solidFill>
                  <a:srgbClr val="002060"/>
                </a:solidFill>
                <a:latin typeface="Adobe Caslon Pro" pitchFamily="18" charset="0"/>
              </a:rPr>
              <a:t>Anche la coda delle comete</a:t>
            </a:r>
          </a:p>
          <a:p>
            <a:pPr>
              <a:buFont typeface="Arial" charset="0"/>
              <a:buNone/>
            </a:pPr>
            <a:r>
              <a:rPr lang="it-IT" sz="2400" smtClean="0">
                <a:solidFill>
                  <a:srgbClr val="002060"/>
                </a:solidFill>
                <a:latin typeface="Adobe Caslon Pro" pitchFamily="18" charset="0"/>
              </a:rPr>
              <a:t>assume la forma di spirale .</a:t>
            </a:r>
          </a:p>
          <a:p>
            <a:endParaRPr lang="it-IT" smtClean="0"/>
          </a:p>
        </p:txBody>
      </p:sp>
      <p:pic>
        <p:nvPicPr>
          <p:cNvPr id="12" name="Picture 7" descr="600px-Milky_Way_2005_sole"/>
          <p:cNvPicPr>
            <a:picLocks noChangeAspect="1" noChangeArrowheads="1"/>
          </p:cNvPicPr>
          <p:nvPr/>
        </p:nvPicPr>
        <p:blipFill>
          <a:blip r:embed="rId2" cstate="print"/>
          <a:srcRect/>
          <a:stretch>
            <a:fillRect/>
          </a:stretch>
        </p:blipFill>
        <p:spPr bwMode="auto">
          <a:xfrm>
            <a:off x="4140200" y="1484313"/>
            <a:ext cx="4679950" cy="46815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0"/>
            <a:ext cx="8229600" cy="1143000"/>
          </a:xfrm>
        </p:spPr>
        <p:txBody>
          <a:bodyPr/>
          <a:lstStyle/>
          <a:p>
            <a:pPr>
              <a:defRPr/>
            </a:pPr>
            <a:r>
              <a:rPr lang="it-IT" b="1" dirty="0" smtClean="0">
                <a:solidFill>
                  <a:srgbClr val="D8AE16"/>
                </a:solidFill>
                <a:effectLst>
                  <a:outerShdw blurRad="38100" dist="38100" dir="2700000" algn="tl">
                    <a:srgbClr val="000000">
                      <a:alpha val="43137"/>
                    </a:srgbClr>
                  </a:outerShdw>
                </a:effectLst>
                <a:latin typeface="Adobe Caslon Pro" pitchFamily="18" charset="0"/>
              </a:rPr>
              <a:t>La proporzione aurea </a:t>
            </a:r>
            <a:endParaRPr lang="it-IT" b="1" dirty="0">
              <a:solidFill>
                <a:srgbClr val="D8AE16"/>
              </a:solidFill>
              <a:effectLst>
                <a:outerShdw blurRad="38100" dist="38100" dir="2700000" algn="tl">
                  <a:srgbClr val="000000">
                    <a:alpha val="43137"/>
                  </a:srgbClr>
                </a:outerShdw>
              </a:effectLst>
              <a:latin typeface="Adobe Caslon Pro" pitchFamily="18" charset="0"/>
            </a:endParaRPr>
          </a:p>
        </p:txBody>
      </p:sp>
      <p:sp>
        <p:nvSpPr>
          <p:cNvPr id="3" name="Segnaposto contenuto 2"/>
          <p:cNvSpPr>
            <a:spLocks noGrp="1"/>
          </p:cNvSpPr>
          <p:nvPr>
            <p:ph sz="half" idx="1"/>
          </p:nvPr>
        </p:nvSpPr>
        <p:spPr>
          <a:xfrm>
            <a:off x="250825" y="908050"/>
            <a:ext cx="9144000" cy="5184775"/>
          </a:xfrm>
        </p:spPr>
        <p:txBody>
          <a:bodyPr/>
          <a:lstStyle/>
          <a:p>
            <a:pPr>
              <a:buFont typeface="Arial" charset="0"/>
              <a:buNone/>
              <a:defRPr/>
            </a:pPr>
            <a:r>
              <a:rPr lang="it-IT" sz="2400" b="1" dirty="0" smtClean="0">
                <a:solidFill>
                  <a:srgbClr val="D8AE16"/>
                </a:solidFill>
                <a:latin typeface="Adobe Caslon Pro" pitchFamily="18" charset="0"/>
              </a:rPr>
              <a:t>La successione di Fibonacci è strettamente legata al numero 1,618 </a:t>
            </a:r>
          </a:p>
          <a:p>
            <a:pPr>
              <a:buFont typeface="Arial" charset="0"/>
              <a:buNone/>
              <a:defRPr/>
            </a:pPr>
            <a:r>
              <a:rPr lang="it-IT" sz="2400" dirty="0" smtClean="0">
                <a:solidFill>
                  <a:srgbClr val="002060"/>
                </a:solidFill>
                <a:latin typeface="Adobe Caslon Pro" pitchFamily="18" charset="0"/>
              </a:rPr>
              <a:t>Questo numero viene indicato con la lettera greca           (si legge </a:t>
            </a:r>
            <a:r>
              <a:rPr lang="it-IT" sz="2400" dirty="0" err="1" smtClean="0">
                <a:solidFill>
                  <a:srgbClr val="002060"/>
                </a:solidFill>
                <a:latin typeface="Adobe Caslon Pro" pitchFamily="18" charset="0"/>
              </a:rPr>
              <a:t>fi</a:t>
            </a:r>
            <a:r>
              <a:rPr lang="it-IT" sz="2400" dirty="0" smtClean="0">
                <a:solidFill>
                  <a:srgbClr val="002060"/>
                </a:solidFill>
                <a:latin typeface="Adobe Caslon Pro" pitchFamily="18" charset="0"/>
              </a:rPr>
              <a:t>).</a:t>
            </a:r>
            <a:endParaRPr lang="it-IT" sz="2000" dirty="0" smtClean="0">
              <a:solidFill>
                <a:srgbClr val="002060"/>
              </a:solidFill>
              <a:latin typeface="Adobe Caslon Pro" pitchFamily="18" charset="0"/>
            </a:endParaRPr>
          </a:p>
          <a:p>
            <a:pPr>
              <a:buFont typeface="Arial" charset="0"/>
              <a:buNone/>
              <a:defRPr/>
            </a:pPr>
            <a:endParaRPr lang="it-IT" sz="2000" b="1" dirty="0" smtClean="0">
              <a:solidFill>
                <a:srgbClr val="D8AE16"/>
              </a:solidFill>
              <a:effectLst>
                <a:outerShdw blurRad="38100" dist="38100" dir="2700000" algn="tl">
                  <a:srgbClr val="000000">
                    <a:alpha val="43137"/>
                  </a:srgbClr>
                </a:outerShdw>
              </a:effectLst>
              <a:latin typeface="Adobe Caslon Pro" pitchFamily="18" charset="0"/>
            </a:endParaRPr>
          </a:p>
          <a:p>
            <a:pPr>
              <a:buFont typeface="Arial" charset="0"/>
              <a:buNone/>
              <a:defRPr/>
            </a:pPr>
            <a:endParaRPr lang="it-IT" sz="2000" b="1" dirty="0" smtClean="0">
              <a:solidFill>
                <a:srgbClr val="D8AE16"/>
              </a:solidFill>
              <a:effectLst>
                <a:outerShdw blurRad="38100" dist="38100" dir="2700000" algn="tl">
                  <a:srgbClr val="000000">
                    <a:alpha val="43137"/>
                  </a:srgbClr>
                </a:outerShdw>
              </a:effectLst>
              <a:latin typeface="Adobe Caslon Pro" pitchFamily="18" charset="0"/>
            </a:endParaRPr>
          </a:p>
          <a:p>
            <a:pPr>
              <a:buFont typeface="Arial" charset="0"/>
              <a:buNone/>
              <a:defRPr/>
            </a:pPr>
            <a:endParaRPr lang="it-IT" sz="2000" b="1" dirty="0" smtClean="0">
              <a:solidFill>
                <a:srgbClr val="D8AE16"/>
              </a:solidFill>
              <a:effectLst>
                <a:outerShdw blurRad="38100" dist="38100" dir="2700000" algn="tl">
                  <a:srgbClr val="000000">
                    <a:alpha val="43137"/>
                  </a:srgbClr>
                </a:outerShdw>
              </a:effectLst>
              <a:latin typeface="Adobe Caslon Pro" pitchFamily="18" charset="0"/>
            </a:endParaRPr>
          </a:p>
          <a:p>
            <a:pPr>
              <a:buFont typeface="Arial" charset="0"/>
              <a:buNone/>
              <a:defRPr/>
            </a:pPr>
            <a:endParaRPr lang="it-IT" sz="2000" dirty="0">
              <a:solidFill>
                <a:srgbClr val="002060"/>
              </a:solidFill>
              <a:latin typeface="Adobe Caslon Pro" pitchFamily="18" charset="0"/>
            </a:endParaRPr>
          </a:p>
        </p:txBody>
      </p:sp>
      <p:pic>
        <p:nvPicPr>
          <p:cNvPr id="14340" name="Immagine 6" descr="Senza titolo-4.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588125" y="1268413"/>
            <a:ext cx="388938" cy="576262"/>
          </a:xfrm>
          <a:prstGeom prst="rect">
            <a:avLst/>
          </a:prstGeom>
          <a:noFill/>
          <a:ln w="9525">
            <a:noFill/>
            <a:miter lim="800000"/>
            <a:headEnd/>
            <a:tailEnd/>
          </a:ln>
        </p:spPr>
      </p:pic>
      <p:sp>
        <p:nvSpPr>
          <p:cNvPr id="14341" name="Rettangolo 8"/>
          <p:cNvSpPr>
            <a:spLocks noChangeArrowheads="1"/>
          </p:cNvSpPr>
          <p:nvPr/>
        </p:nvSpPr>
        <p:spPr bwMode="auto">
          <a:xfrm>
            <a:off x="250825" y="1989138"/>
            <a:ext cx="8642350" cy="1570037"/>
          </a:xfrm>
          <a:prstGeom prst="rect">
            <a:avLst/>
          </a:prstGeom>
          <a:noFill/>
          <a:ln w="9525">
            <a:noFill/>
            <a:miter lim="800000"/>
            <a:headEnd/>
            <a:tailEnd/>
          </a:ln>
        </p:spPr>
        <p:txBody>
          <a:bodyPr>
            <a:spAutoFit/>
          </a:bodyPr>
          <a:lstStyle/>
          <a:p>
            <a:r>
              <a:rPr lang="it-IT" sz="2400">
                <a:solidFill>
                  <a:srgbClr val="002060"/>
                </a:solidFill>
                <a:latin typeface="Adobe Caslon Pro" pitchFamily="18" charset="0"/>
              </a:rPr>
              <a:t>Gli artisti e i matematici greci conoscevano già questo numero speciale e pensavano che fosse magico perché lo si incontrava spesso in simboli che consideravano sacri, per esempio nella stella a cinque punte.</a:t>
            </a:r>
          </a:p>
        </p:txBody>
      </p:sp>
      <p:sp>
        <p:nvSpPr>
          <p:cNvPr id="10" name="Rettangolo 9"/>
          <p:cNvSpPr/>
          <p:nvPr/>
        </p:nvSpPr>
        <p:spPr>
          <a:xfrm>
            <a:off x="3924300" y="3860800"/>
            <a:ext cx="4572000" cy="2740025"/>
          </a:xfrm>
          <a:prstGeom prst="rect">
            <a:avLst/>
          </a:prstGeom>
        </p:spPr>
        <p:txBody>
          <a:bodyPr>
            <a:spAutoFit/>
          </a:bodyPr>
          <a:lstStyle/>
          <a:p>
            <a:pPr algn="ctr">
              <a:defRPr/>
            </a:pPr>
            <a:r>
              <a:rPr lang="it-IT" sz="2400" b="1" dirty="0">
                <a:solidFill>
                  <a:schemeClr val="tx2">
                    <a:lumMod val="75000"/>
                  </a:schemeClr>
                </a:solidFill>
                <a:latin typeface="Adobe Caslon Pro" pitchFamily="18" charset="0"/>
              </a:rPr>
              <a:t>Leonardo da Vinci, </a:t>
            </a:r>
            <a:r>
              <a:rPr lang="it-IT" sz="2400" dirty="0">
                <a:solidFill>
                  <a:srgbClr val="002060"/>
                </a:solidFill>
                <a:latin typeface="Adobe Caslon Pro" pitchFamily="18" charset="0"/>
              </a:rPr>
              <a:t>che era affascinato dalla matematica, chiamava questo numero la </a:t>
            </a:r>
            <a:r>
              <a:rPr lang="it-IT" sz="2800" b="1" dirty="0">
                <a:solidFill>
                  <a:srgbClr val="D8AE16"/>
                </a:solidFill>
                <a:effectLst>
                  <a:outerShdw blurRad="38100" dist="38100" dir="2700000" algn="tl">
                    <a:srgbClr val="000000">
                      <a:alpha val="43137"/>
                    </a:srgbClr>
                  </a:outerShdw>
                </a:effectLst>
                <a:latin typeface="Adobe Caslon Pro" pitchFamily="18" charset="0"/>
              </a:rPr>
              <a:t>“proporzione aurea” </a:t>
            </a:r>
          </a:p>
          <a:p>
            <a:pPr algn="ctr">
              <a:defRPr/>
            </a:pPr>
            <a:r>
              <a:rPr lang="it-IT" sz="2400" dirty="0">
                <a:solidFill>
                  <a:srgbClr val="002060"/>
                </a:solidFill>
                <a:latin typeface="Adobe Caslon Pro" pitchFamily="18" charset="0"/>
              </a:rPr>
              <a:t>e lo usava nei suoi dipinti perché riteneva che rendesse le forme più armoniose.</a:t>
            </a:r>
          </a:p>
        </p:txBody>
      </p:sp>
      <p:pic>
        <p:nvPicPr>
          <p:cNvPr id="11" name="Picture 2" descr="Leonardo da Vinci"/>
          <p:cNvPicPr>
            <a:picLocks noGrp="1" noChangeAspect="1" noChangeArrowheads="1"/>
          </p:cNvPicPr>
          <p:nvPr>
            <p:ph sz="half" idx="2"/>
          </p:nvPr>
        </p:nvPicPr>
        <p:blipFill>
          <a:blip r:embed="rId3" cstate="print">
            <a:lum bright="10000"/>
          </a:blip>
          <a:srcRect/>
          <a:stretch>
            <a:fillRect/>
          </a:stretch>
        </p:blipFill>
        <p:spPr>
          <a:xfrm>
            <a:off x="1547813" y="3284538"/>
            <a:ext cx="2160587" cy="3265487"/>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p:cNvSpPr>
            <a:spLocks noGrp="1"/>
          </p:cNvSpPr>
          <p:nvPr>
            <p:ph type="title"/>
          </p:nvPr>
        </p:nvSpPr>
        <p:spPr>
          <a:xfrm>
            <a:off x="468313" y="549275"/>
            <a:ext cx="8229600" cy="633413"/>
          </a:xfrm>
        </p:spPr>
        <p:txBody>
          <a:bodyPr/>
          <a:lstStyle/>
          <a:p>
            <a:pPr>
              <a:defRPr/>
            </a:pPr>
            <a:r>
              <a:rPr lang="it-IT" sz="3600" b="1" dirty="0" smtClean="0">
                <a:solidFill>
                  <a:srgbClr val="D8AE16"/>
                </a:solidFill>
                <a:effectLst>
                  <a:outerShdw blurRad="38100" dist="38100" dir="2700000" algn="tl">
                    <a:srgbClr val="000000">
                      <a:alpha val="43137"/>
                    </a:srgbClr>
                  </a:outerShdw>
                </a:effectLst>
                <a:latin typeface="Adobe Caslon Pro" pitchFamily="18" charset="0"/>
              </a:rPr>
              <a:t>Vediamola concretamente</a:t>
            </a:r>
            <a:r>
              <a:rPr lang="it-IT" dirty="0" smtClean="0"/>
              <a:t/>
            </a:r>
            <a:br>
              <a:rPr lang="it-IT" dirty="0" smtClean="0"/>
            </a:br>
            <a:endParaRPr lang="it-IT" dirty="0"/>
          </a:p>
        </p:txBody>
      </p:sp>
      <p:sp>
        <p:nvSpPr>
          <p:cNvPr id="7" name="Segnaposto contenuto 6"/>
          <p:cNvSpPr>
            <a:spLocks noGrp="1"/>
          </p:cNvSpPr>
          <p:nvPr>
            <p:ph idx="1"/>
          </p:nvPr>
        </p:nvSpPr>
        <p:spPr>
          <a:xfrm>
            <a:off x="457200" y="1052513"/>
            <a:ext cx="8229600" cy="5472112"/>
          </a:xfrm>
          <a:solidFill>
            <a:schemeClr val="accent1">
              <a:lumMod val="20000"/>
              <a:lumOff val="80000"/>
            </a:schemeClr>
          </a:solidFill>
        </p:spPr>
        <p:txBody>
          <a:bodyPr/>
          <a:lstStyle/>
          <a:p>
            <a:pPr>
              <a:buFont typeface="Arial" charset="0"/>
              <a:buNone/>
              <a:defRPr/>
            </a:pPr>
            <a:endParaRPr lang="it-IT" sz="2000" b="1" dirty="0" smtClean="0">
              <a:solidFill>
                <a:srgbClr val="D8AE16"/>
              </a:solidFill>
              <a:latin typeface="Adobe Caslon Pro" pitchFamily="18" charset="0"/>
            </a:endParaRPr>
          </a:p>
          <a:p>
            <a:pPr>
              <a:buFont typeface="Arial" charset="0"/>
              <a:buNone/>
              <a:defRPr/>
            </a:pPr>
            <a:r>
              <a:rPr lang="it-IT" sz="2400" b="1" dirty="0" smtClean="0">
                <a:solidFill>
                  <a:srgbClr val="D8AE16"/>
                </a:solidFill>
                <a:latin typeface="Adobe Caslon Pro" pitchFamily="18" charset="0"/>
              </a:rPr>
              <a:t>1)Con matita e righello traccia una linea retta lunga 10 cm e   fai un </a:t>
            </a:r>
            <a:r>
              <a:rPr lang="it-IT" sz="2400" b="1" dirty="0" err="1" smtClean="0">
                <a:solidFill>
                  <a:srgbClr val="D8AE16"/>
                </a:solidFill>
                <a:latin typeface="Adobe Caslon Pro" pitchFamily="18" charset="0"/>
              </a:rPr>
              <a:t>segnetto</a:t>
            </a:r>
            <a:r>
              <a:rPr lang="it-IT" sz="2400" b="1" dirty="0" smtClean="0">
                <a:solidFill>
                  <a:srgbClr val="D8AE16"/>
                </a:solidFill>
                <a:latin typeface="Adobe Caslon Pro" pitchFamily="18" charset="0"/>
              </a:rPr>
              <a:t> in corrispondenza di 6,18 mm. </a:t>
            </a:r>
          </a:p>
          <a:p>
            <a:pPr>
              <a:buFont typeface="Arial" charset="0"/>
              <a:buNone/>
              <a:defRPr/>
            </a:pPr>
            <a:endParaRPr lang="it-IT" sz="2400" b="1" dirty="0" smtClean="0">
              <a:solidFill>
                <a:srgbClr val="D8AE16"/>
              </a:solidFill>
              <a:latin typeface="Adobe Caslon Pro" pitchFamily="18" charset="0"/>
            </a:endParaRPr>
          </a:p>
          <a:p>
            <a:pPr>
              <a:buFont typeface="Arial" charset="0"/>
              <a:buNone/>
              <a:defRPr/>
            </a:pPr>
            <a:r>
              <a:rPr lang="it-IT" sz="2400" b="1" dirty="0" smtClean="0">
                <a:solidFill>
                  <a:srgbClr val="D8AE16"/>
                </a:solidFill>
                <a:latin typeface="Adobe Caslon Pro" pitchFamily="18" charset="0"/>
              </a:rPr>
              <a:t>2)Dividi la lunghezza totale della linea (10) per la parte più lunga cioè 6,18. </a:t>
            </a:r>
          </a:p>
          <a:p>
            <a:pPr>
              <a:buFont typeface="Arial" charset="0"/>
              <a:buNone/>
              <a:defRPr/>
            </a:pPr>
            <a:r>
              <a:rPr lang="it-IT" sz="2400" b="1" dirty="0" smtClean="0">
                <a:solidFill>
                  <a:srgbClr val="D8AE16"/>
                </a:solidFill>
                <a:latin typeface="Adobe Caslon Pro" pitchFamily="18" charset="0"/>
              </a:rPr>
              <a:t>Quale numero ottieni?    </a:t>
            </a:r>
            <a:r>
              <a:rPr lang="it-IT" sz="2400" b="1" dirty="0" smtClean="0">
                <a:solidFill>
                  <a:schemeClr val="tx2">
                    <a:lumMod val="75000"/>
                  </a:schemeClr>
                </a:solidFill>
                <a:latin typeface="Adobe Caslon Pro" pitchFamily="18" charset="0"/>
              </a:rPr>
              <a:t>10 :  6,18= </a:t>
            </a:r>
            <a:r>
              <a:rPr lang="it-IT" sz="2400" b="1" dirty="0" smtClean="0">
                <a:solidFill>
                  <a:srgbClr val="D8AE16"/>
                </a:solidFill>
                <a:effectLst>
                  <a:outerShdw blurRad="38100" dist="38100" dir="2700000" algn="tl">
                    <a:srgbClr val="000000">
                      <a:alpha val="43137"/>
                    </a:srgbClr>
                  </a:outerShdw>
                </a:effectLst>
                <a:latin typeface="Adobe Caslon Pro" pitchFamily="18" charset="0"/>
              </a:rPr>
              <a:t>1,618</a:t>
            </a:r>
          </a:p>
          <a:p>
            <a:pPr>
              <a:buFont typeface="Arial" charset="0"/>
              <a:buNone/>
              <a:defRPr/>
            </a:pPr>
            <a:endParaRPr lang="it-IT" sz="2400" b="1" dirty="0" smtClean="0">
              <a:solidFill>
                <a:srgbClr val="D8AE16"/>
              </a:solidFill>
              <a:effectLst>
                <a:outerShdw blurRad="38100" dist="38100" dir="2700000" algn="tl">
                  <a:srgbClr val="000000">
                    <a:alpha val="43137"/>
                  </a:srgbClr>
                </a:outerShdw>
              </a:effectLst>
              <a:latin typeface="Adobe Caslon Pro" pitchFamily="18" charset="0"/>
            </a:endParaRPr>
          </a:p>
          <a:p>
            <a:pPr>
              <a:spcBef>
                <a:spcPts val="0"/>
              </a:spcBef>
              <a:buFont typeface="Arial" charset="0"/>
              <a:buNone/>
              <a:defRPr/>
            </a:pPr>
            <a:r>
              <a:rPr lang="it-IT" sz="2400" b="1" dirty="0" smtClean="0">
                <a:solidFill>
                  <a:srgbClr val="D8AE16"/>
                </a:solidFill>
                <a:latin typeface="Adobe Caslon Pro" pitchFamily="18" charset="0"/>
              </a:rPr>
              <a:t>3) Dividi la parte più lunga della linea per la parte più corta ottieni lo stesso  numero . Quale numero ottieni? </a:t>
            </a:r>
          </a:p>
          <a:p>
            <a:pPr algn="ctr">
              <a:spcBef>
                <a:spcPts val="0"/>
              </a:spcBef>
              <a:buFont typeface="Arial" charset="0"/>
              <a:buNone/>
              <a:defRPr/>
            </a:pPr>
            <a:r>
              <a:rPr lang="it-IT" sz="2400" b="1" dirty="0" smtClean="0">
                <a:solidFill>
                  <a:srgbClr val="D8AE16"/>
                </a:solidFill>
                <a:latin typeface="Adobe Caslon Pro" pitchFamily="18" charset="0"/>
              </a:rPr>
              <a:t> </a:t>
            </a:r>
            <a:r>
              <a:rPr lang="it-IT" sz="2400" b="1" dirty="0" smtClean="0">
                <a:solidFill>
                  <a:schemeClr val="tx2">
                    <a:lumMod val="75000"/>
                  </a:schemeClr>
                </a:solidFill>
                <a:latin typeface="Adobe Caslon Pro" pitchFamily="18" charset="0"/>
              </a:rPr>
              <a:t>6,18 cm :  3,82cm </a:t>
            </a:r>
            <a:r>
              <a:rPr lang="it-IT" sz="2400" dirty="0" smtClean="0">
                <a:latin typeface="Adobe Caslon Pro" pitchFamily="18" charset="0"/>
              </a:rPr>
              <a:t>= </a:t>
            </a:r>
            <a:r>
              <a:rPr lang="it-IT" sz="2400" b="1" dirty="0" smtClean="0">
                <a:solidFill>
                  <a:srgbClr val="D8AE16"/>
                </a:solidFill>
                <a:effectLst>
                  <a:outerShdw blurRad="38100" dist="38100" dir="2700000" algn="tl">
                    <a:srgbClr val="000000">
                      <a:alpha val="43137"/>
                    </a:srgbClr>
                  </a:outerShdw>
                </a:effectLst>
                <a:latin typeface="Adobe Caslon Pro" pitchFamily="18" charset="0"/>
              </a:rPr>
              <a:t>1,618</a:t>
            </a:r>
          </a:p>
          <a:p>
            <a:pPr>
              <a:spcBef>
                <a:spcPts val="0"/>
              </a:spcBef>
              <a:buFont typeface="Arial" charset="0"/>
              <a:buNone/>
              <a:defRPr/>
            </a:pPr>
            <a:endParaRPr lang="it-IT" sz="2400" b="1" dirty="0" smtClean="0">
              <a:solidFill>
                <a:srgbClr val="D8AE16"/>
              </a:solidFill>
              <a:effectLst>
                <a:outerShdw blurRad="38100" dist="38100" dir="2700000" algn="tl">
                  <a:srgbClr val="000000">
                    <a:alpha val="43137"/>
                  </a:srgbClr>
                </a:outerShdw>
              </a:effectLst>
              <a:latin typeface="Adobe Caslon Pro" pitchFamily="18" charset="0"/>
            </a:endParaRPr>
          </a:p>
          <a:p>
            <a:pPr>
              <a:spcBef>
                <a:spcPts val="0"/>
              </a:spcBef>
              <a:buFont typeface="Arial" charset="0"/>
              <a:buNone/>
              <a:defRPr/>
            </a:pPr>
            <a:r>
              <a:rPr lang="it-IT" sz="2400" b="1" dirty="0" smtClean="0">
                <a:solidFill>
                  <a:srgbClr val="D8AE16"/>
                </a:solidFill>
                <a:latin typeface="Adobe Caslon Pro" pitchFamily="18" charset="0"/>
              </a:rPr>
              <a:t>Questa è la </a:t>
            </a:r>
            <a:r>
              <a:rPr lang="it-IT" sz="2400" b="1" dirty="0" smtClean="0">
                <a:solidFill>
                  <a:srgbClr val="D8AE16"/>
                </a:solidFill>
                <a:effectLst>
                  <a:outerShdw blurRad="38100" dist="38100" dir="2700000" algn="tl">
                    <a:srgbClr val="000000">
                      <a:alpha val="43137"/>
                    </a:srgbClr>
                  </a:outerShdw>
                </a:effectLst>
                <a:latin typeface="Adobe Caslon Pro" pitchFamily="18" charset="0"/>
              </a:rPr>
              <a:t>proporzione aurea</a:t>
            </a:r>
          </a:p>
          <a:p>
            <a:pPr>
              <a:buFont typeface="Arial" charset="0"/>
              <a:buNone/>
              <a:defRPr/>
            </a:pPr>
            <a:endParaRPr lang="it-IT" sz="2000" b="1" dirty="0" smtClean="0">
              <a:solidFill>
                <a:srgbClr val="D8AE16"/>
              </a:solidFill>
              <a:effectLst>
                <a:outerShdw blurRad="38100" dist="38100" dir="2700000" algn="tl">
                  <a:srgbClr val="000000">
                    <a:alpha val="43137"/>
                  </a:srgbClr>
                </a:outerShdw>
              </a:effectLst>
              <a:latin typeface="Adobe Caslon Pro" pitchFamily="18" charset="0"/>
            </a:endParaRPr>
          </a:p>
          <a:p>
            <a:pPr>
              <a:buFont typeface="Arial" charset="0"/>
              <a:buNone/>
              <a:defRPr/>
            </a:pPr>
            <a:endParaRPr lang="it-IT" sz="2000" dirty="0">
              <a:latin typeface="Adobe Caslon Pro" pitchFamily="18" charset="0"/>
            </a:endParaRPr>
          </a:p>
        </p:txBody>
      </p:sp>
      <p:cxnSp>
        <p:nvCxnSpPr>
          <p:cNvPr id="9" name="Connettore 1 8"/>
          <p:cNvCxnSpPr/>
          <p:nvPr/>
        </p:nvCxnSpPr>
        <p:spPr>
          <a:xfrm>
            <a:off x="2051050" y="2349500"/>
            <a:ext cx="468153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4787900" y="2276475"/>
            <a:ext cx="0" cy="144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6" name="Immagine 14" descr="Senza titolo-4.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572000" y="5589588"/>
            <a:ext cx="431800" cy="63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sz="3200" smtClean="0">
                <a:solidFill>
                  <a:srgbClr val="D8AE16"/>
                </a:solidFill>
                <a:latin typeface="Adobe Caslon Pro" pitchFamily="18" charset="0"/>
              </a:rPr>
              <a:t>I NUMERI DI FIBONACCI </a:t>
            </a:r>
            <a:br>
              <a:rPr lang="it-IT" sz="3200" smtClean="0">
                <a:solidFill>
                  <a:srgbClr val="D8AE16"/>
                </a:solidFill>
                <a:latin typeface="Adobe Caslon Pro" pitchFamily="18" charset="0"/>
              </a:rPr>
            </a:br>
            <a:r>
              <a:rPr lang="it-IT" sz="3200" smtClean="0">
                <a:solidFill>
                  <a:srgbClr val="D8AE16"/>
                </a:solidFill>
                <a:latin typeface="Adobe Caslon Pro" pitchFamily="18" charset="0"/>
              </a:rPr>
              <a:t>E LA PROPORZIONE AUREA</a:t>
            </a:r>
          </a:p>
        </p:txBody>
      </p:sp>
      <p:sp>
        <p:nvSpPr>
          <p:cNvPr id="3" name="Segnaposto contenuto 2"/>
          <p:cNvSpPr>
            <a:spLocks noGrp="1"/>
          </p:cNvSpPr>
          <p:nvPr>
            <p:ph idx="1"/>
          </p:nvPr>
        </p:nvSpPr>
        <p:spPr>
          <a:solidFill>
            <a:schemeClr val="accent1">
              <a:lumMod val="20000"/>
              <a:lumOff val="80000"/>
            </a:schemeClr>
          </a:solidFill>
        </p:spPr>
        <p:txBody>
          <a:bodyPr/>
          <a:lstStyle/>
          <a:p>
            <a:pPr>
              <a:defRPr/>
            </a:pPr>
            <a:endParaRPr lang="it-IT" sz="2000" b="1" dirty="0" smtClean="0">
              <a:solidFill>
                <a:srgbClr val="D8AE16"/>
              </a:solidFill>
              <a:latin typeface="Adobe Caslon Pro" pitchFamily="18" charset="0"/>
            </a:endParaRPr>
          </a:p>
          <a:p>
            <a:pPr>
              <a:buFont typeface="Arial" charset="0"/>
              <a:buNone/>
              <a:defRPr/>
            </a:pPr>
            <a:r>
              <a:rPr lang="it-IT" sz="2400" b="1" dirty="0" smtClean="0">
                <a:solidFill>
                  <a:srgbClr val="D8AE16"/>
                </a:solidFill>
                <a:latin typeface="Adobe Caslon Pro" pitchFamily="18" charset="0"/>
              </a:rPr>
              <a:t>Se dividiamo  un numero qualsiasi della successione di Fibonacci per quello  immediatamente precedente si ottiene sempre un quoziente che si avvicina al numero </a:t>
            </a:r>
            <a:r>
              <a:rPr lang="it-IT" sz="2400" b="1" dirty="0" smtClean="0">
                <a:solidFill>
                  <a:srgbClr val="D8AE16"/>
                </a:solidFill>
                <a:effectLst>
                  <a:outerShdw blurRad="38100" dist="38100" dir="2700000" algn="tl">
                    <a:srgbClr val="000000">
                      <a:alpha val="43137"/>
                    </a:srgbClr>
                  </a:outerShdw>
                </a:effectLst>
                <a:latin typeface="Adobe Caslon Pro" pitchFamily="18" charset="0"/>
              </a:rPr>
              <a:t>1,618.</a:t>
            </a:r>
          </a:p>
          <a:p>
            <a:pPr>
              <a:defRPr/>
            </a:pPr>
            <a:endParaRPr lang="it-IT" sz="2000" b="1" dirty="0" smtClean="0">
              <a:solidFill>
                <a:srgbClr val="D8AE16"/>
              </a:solidFill>
              <a:latin typeface="Adobe Caslon Pro" pitchFamily="18" charset="0"/>
            </a:endParaRPr>
          </a:p>
          <a:p>
            <a:pPr>
              <a:defRPr/>
            </a:pPr>
            <a:endParaRPr lang="it-IT" sz="2000" b="1" dirty="0" smtClean="0">
              <a:solidFill>
                <a:srgbClr val="D8AE16"/>
              </a:solidFill>
              <a:latin typeface="Adobe Caslon Pro" pitchFamily="18" charset="0"/>
            </a:endParaRPr>
          </a:p>
          <a:p>
            <a:pPr>
              <a:defRPr/>
            </a:pPr>
            <a:endParaRPr lang="it-IT" sz="2000" b="1" dirty="0" smtClean="0">
              <a:solidFill>
                <a:srgbClr val="D8AE16"/>
              </a:solidFill>
              <a:latin typeface="Adobe Caslon Pro" pitchFamily="18" charset="0"/>
            </a:endParaRPr>
          </a:p>
          <a:p>
            <a:pPr>
              <a:buFont typeface="Arial" charset="0"/>
              <a:buNone/>
              <a:defRPr/>
            </a:pPr>
            <a:r>
              <a:rPr lang="it-IT" sz="2000" b="1" dirty="0" smtClean="0">
                <a:solidFill>
                  <a:schemeClr val="accent1">
                    <a:lumMod val="50000"/>
                  </a:schemeClr>
                </a:solidFill>
                <a:latin typeface="Adobe Caslon Pro" pitchFamily="18" charset="0"/>
              </a:rPr>
              <a:t>    </a:t>
            </a:r>
          </a:p>
          <a:p>
            <a:pPr>
              <a:buFont typeface="Arial" charset="0"/>
              <a:buNone/>
              <a:defRPr/>
            </a:pPr>
            <a:endParaRPr lang="it-IT" sz="2000" b="1" dirty="0" smtClean="0">
              <a:solidFill>
                <a:schemeClr val="accent1">
                  <a:lumMod val="50000"/>
                </a:schemeClr>
              </a:solidFill>
              <a:latin typeface="Adobe Caslon Pro" pitchFamily="18" charset="0"/>
            </a:endParaRPr>
          </a:p>
          <a:p>
            <a:pPr>
              <a:buFont typeface="Arial" charset="0"/>
              <a:buNone/>
              <a:defRPr/>
            </a:pPr>
            <a:r>
              <a:rPr lang="it-IT" sz="2000" b="1" dirty="0" smtClean="0">
                <a:solidFill>
                  <a:schemeClr val="accent1">
                    <a:lumMod val="50000"/>
                  </a:schemeClr>
                </a:solidFill>
                <a:latin typeface="Adobe Caslon Pro" pitchFamily="18" charset="0"/>
              </a:rPr>
              <a:t>  5 : 3 = </a:t>
            </a:r>
            <a:r>
              <a:rPr lang="it-IT" sz="2000" b="1" dirty="0" smtClean="0">
                <a:solidFill>
                  <a:srgbClr val="D8AE16"/>
                </a:solidFill>
                <a:effectLst>
                  <a:outerShdw blurRad="38100" dist="38100" dir="2700000" algn="tl">
                    <a:srgbClr val="000000">
                      <a:alpha val="43137"/>
                    </a:srgbClr>
                  </a:outerShdw>
                </a:effectLst>
                <a:latin typeface="Adobe Caslon Pro" pitchFamily="18" charset="0"/>
              </a:rPr>
              <a:t>1,666 </a:t>
            </a:r>
            <a:r>
              <a:rPr lang="it-IT" sz="2000" b="1" dirty="0" smtClean="0">
                <a:solidFill>
                  <a:srgbClr val="D8AE16"/>
                </a:solidFill>
                <a:latin typeface="Adobe Caslon Pro" pitchFamily="18" charset="0"/>
              </a:rPr>
              <a:t>              </a:t>
            </a:r>
            <a:r>
              <a:rPr lang="it-IT" sz="2000" b="1" dirty="0" smtClean="0">
                <a:solidFill>
                  <a:schemeClr val="accent1">
                    <a:lumMod val="50000"/>
                  </a:schemeClr>
                </a:solidFill>
                <a:latin typeface="Adobe Caslon Pro" pitchFamily="18" charset="0"/>
              </a:rPr>
              <a:t>8 : 5 = </a:t>
            </a:r>
            <a:r>
              <a:rPr lang="it-IT" sz="2000" b="1" dirty="0" smtClean="0">
                <a:solidFill>
                  <a:srgbClr val="D8AE16"/>
                </a:solidFill>
                <a:effectLst>
                  <a:outerShdw blurRad="38100" dist="38100" dir="2700000" algn="tl">
                    <a:srgbClr val="000000">
                      <a:alpha val="43137"/>
                    </a:srgbClr>
                  </a:outerShdw>
                </a:effectLst>
                <a:latin typeface="Adobe Caslon Pro" pitchFamily="18" charset="0"/>
              </a:rPr>
              <a:t>1,6    </a:t>
            </a:r>
            <a:r>
              <a:rPr lang="it-IT" sz="2000" b="1" dirty="0" smtClean="0">
                <a:solidFill>
                  <a:srgbClr val="D8AE16"/>
                </a:solidFill>
                <a:latin typeface="Adobe Caslon Pro" pitchFamily="18" charset="0"/>
              </a:rPr>
              <a:t>      </a:t>
            </a:r>
            <a:r>
              <a:rPr lang="it-IT" sz="2000" b="1" dirty="0" smtClean="0">
                <a:solidFill>
                  <a:schemeClr val="accent1">
                    <a:lumMod val="50000"/>
                  </a:schemeClr>
                </a:solidFill>
                <a:latin typeface="Adobe Caslon Pro" pitchFamily="18" charset="0"/>
              </a:rPr>
              <a:t>13 : 8= </a:t>
            </a:r>
            <a:r>
              <a:rPr lang="it-IT" sz="2000" b="1" dirty="0" smtClean="0">
                <a:solidFill>
                  <a:srgbClr val="D8AE16"/>
                </a:solidFill>
                <a:effectLst>
                  <a:outerShdw blurRad="38100" dist="38100" dir="2700000" algn="tl">
                    <a:srgbClr val="000000">
                      <a:alpha val="43137"/>
                    </a:srgbClr>
                  </a:outerShdw>
                </a:effectLst>
                <a:latin typeface="Adobe Caslon Pro" pitchFamily="18" charset="0"/>
              </a:rPr>
              <a:t>1,625  </a:t>
            </a:r>
            <a:r>
              <a:rPr lang="it-IT" sz="2000" b="1" dirty="0" smtClean="0">
                <a:solidFill>
                  <a:srgbClr val="D8AE16"/>
                </a:solidFill>
                <a:latin typeface="Adobe Caslon Pro" pitchFamily="18" charset="0"/>
              </a:rPr>
              <a:t>            </a:t>
            </a:r>
            <a:r>
              <a:rPr lang="it-IT" sz="2000" b="1" dirty="0" smtClean="0">
                <a:solidFill>
                  <a:schemeClr val="accent1">
                    <a:lumMod val="50000"/>
                  </a:schemeClr>
                </a:solidFill>
                <a:latin typeface="Adobe Caslon Pro" pitchFamily="18" charset="0"/>
              </a:rPr>
              <a:t>21 :13 = </a:t>
            </a:r>
            <a:r>
              <a:rPr lang="it-IT" sz="2000" b="1" dirty="0" smtClean="0">
                <a:solidFill>
                  <a:srgbClr val="D8AE16"/>
                </a:solidFill>
                <a:effectLst>
                  <a:outerShdw blurRad="38100" dist="38100" dir="2700000" algn="tl">
                    <a:srgbClr val="000000">
                      <a:alpha val="43137"/>
                    </a:srgbClr>
                  </a:outerShdw>
                </a:effectLst>
                <a:latin typeface="Adobe Caslon Pro" pitchFamily="18" charset="0"/>
              </a:rPr>
              <a:t>1,615</a:t>
            </a:r>
          </a:p>
          <a:p>
            <a:pPr>
              <a:buFont typeface="Arial" charset="0"/>
              <a:buNone/>
              <a:defRPr/>
            </a:pPr>
            <a:endParaRPr lang="it-IT" dirty="0"/>
          </a:p>
        </p:txBody>
      </p:sp>
      <p:graphicFrame>
        <p:nvGraphicFramePr>
          <p:cNvPr id="4" name="Tabella 3"/>
          <p:cNvGraphicFramePr>
            <a:graphicFrameLocks noGrp="1"/>
          </p:cNvGraphicFramePr>
          <p:nvPr/>
        </p:nvGraphicFramePr>
        <p:xfrm>
          <a:off x="467544" y="3573016"/>
          <a:ext cx="8208915" cy="576064"/>
        </p:xfrm>
        <a:graphic>
          <a:graphicData uri="http://schemas.openxmlformats.org/drawingml/2006/table">
            <a:tbl>
              <a:tblPr firstRow="1" bandRow="1">
                <a:tableStyleId>{E8B1032C-EA38-4F05-BA0D-38AFFFC7BED3}</a:tableStyleId>
              </a:tblPr>
              <a:tblGrid>
                <a:gridCol w="746265"/>
                <a:gridCol w="746265"/>
                <a:gridCol w="746265"/>
                <a:gridCol w="746265"/>
                <a:gridCol w="746265"/>
                <a:gridCol w="746265"/>
                <a:gridCol w="746265"/>
                <a:gridCol w="746265"/>
                <a:gridCol w="746265"/>
                <a:gridCol w="746265"/>
                <a:gridCol w="746265"/>
              </a:tblGrid>
              <a:tr h="576064">
                <a:tc>
                  <a:txBody>
                    <a:bodyPr/>
                    <a:lstStyle/>
                    <a:p>
                      <a:pPr algn="ctr"/>
                      <a:r>
                        <a:rPr lang="it-IT" sz="2400" dirty="0" smtClean="0">
                          <a:ln>
                            <a:solidFill>
                              <a:srgbClr val="C00000"/>
                            </a:solidFill>
                          </a:ln>
                          <a:solidFill>
                            <a:schemeClr val="tx2">
                              <a:lumMod val="50000"/>
                            </a:schemeClr>
                          </a:solidFill>
                        </a:rPr>
                        <a:t>1</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1</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2</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3</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5</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8</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13</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21</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a:t>
                      </a:r>
                      <a:endParaRPr lang="it-IT" sz="2400" dirty="0">
                        <a:ln>
                          <a:solidFill>
                            <a:srgbClr val="C00000"/>
                          </a:solidFill>
                        </a:ln>
                        <a:solidFill>
                          <a:schemeClr val="tx2">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tx2">
                              <a:lumMod val="50000"/>
                            </a:schemeClr>
                          </a:solidFill>
                        </a:rPr>
                        <a:t>...</a:t>
                      </a:r>
                      <a:endParaRPr lang="it-IT" sz="2400" dirty="0">
                        <a:ln>
                          <a:solidFill>
                            <a:srgbClr val="C00000"/>
                          </a:solidFill>
                        </a:ln>
                        <a:solidFill>
                          <a:schemeClr val="tx2">
                            <a:lumMod val="50000"/>
                          </a:schemeClr>
                        </a:solidFill>
                      </a:endParaRPr>
                    </a:p>
                  </a:txBody>
                  <a:tcPr>
                    <a:solidFill>
                      <a:srgbClr val="D8AE16"/>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www.paolopaliaga.com/public/rett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6" name="Immagine 5" descr="rett4.jpg"/>
          <p:cNvPicPr>
            <a:picLocks noChangeAspect="1"/>
          </p:cNvPicPr>
          <p:nvPr/>
        </p:nvPicPr>
        <p:blipFill>
          <a:blip r:embed="rId2" cstate="print"/>
          <a:stretch>
            <a:fillRect/>
          </a:stretch>
        </p:blipFill>
        <p:spPr>
          <a:xfrm>
            <a:off x="518170" y="1341438"/>
            <a:ext cx="3333750" cy="5181600"/>
          </a:xfrm>
          <a:prstGeom prst="rect">
            <a:avLst/>
          </a:prstGeom>
          <a:ln>
            <a:solidFill>
              <a:schemeClr val="bg1"/>
            </a:solidFill>
          </a:ln>
          <a:effectLst>
            <a:outerShdw blurRad="292100" dist="139700" dir="2700000" algn="tl" rotWithShape="0">
              <a:srgbClr val="333333">
                <a:alpha val="65000"/>
              </a:srgbClr>
            </a:outerShdw>
          </a:effectLst>
        </p:spPr>
      </p:pic>
      <p:sp>
        <p:nvSpPr>
          <p:cNvPr id="10" name="Titolo 9"/>
          <p:cNvSpPr>
            <a:spLocks noGrp="1"/>
          </p:cNvSpPr>
          <p:nvPr>
            <p:ph type="title"/>
          </p:nvPr>
        </p:nvSpPr>
        <p:spPr/>
        <p:txBody>
          <a:bodyPr/>
          <a:lstStyle/>
          <a:p>
            <a:pPr>
              <a:defRPr/>
            </a:pPr>
            <a:r>
              <a:rPr lang="it-IT" sz="3600" b="1" dirty="0" smtClean="0">
                <a:solidFill>
                  <a:srgbClr val="D8AE16"/>
                </a:solidFill>
                <a:effectLst>
                  <a:outerShdw blurRad="38100" dist="38100" dir="2700000" algn="tl">
                    <a:srgbClr val="000000">
                      <a:alpha val="43137"/>
                    </a:srgbClr>
                  </a:outerShdw>
                </a:effectLst>
                <a:latin typeface="Adobe Caslon Pro" pitchFamily="18" charset="0"/>
              </a:rPr>
              <a:t>Il rettangolo aureo nell’ arte</a:t>
            </a:r>
            <a:endParaRPr lang="it-IT" sz="3600" b="1" dirty="0">
              <a:solidFill>
                <a:srgbClr val="D8AE16"/>
              </a:solidFill>
              <a:effectLst>
                <a:outerShdw blurRad="38100" dist="38100" dir="2700000" algn="tl">
                  <a:srgbClr val="000000">
                    <a:alpha val="43137"/>
                  </a:srgbClr>
                </a:outerShdw>
              </a:effectLst>
              <a:latin typeface="Adobe Caslon Pro" pitchFamily="18" charset="0"/>
            </a:endParaRPr>
          </a:p>
        </p:txBody>
      </p:sp>
      <p:sp>
        <p:nvSpPr>
          <p:cNvPr id="9" name="Segnaposto contenuto 8"/>
          <p:cNvSpPr>
            <a:spLocks noGrp="1"/>
          </p:cNvSpPr>
          <p:nvPr>
            <p:ph sz="half" idx="1"/>
          </p:nvPr>
        </p:nvSpPr>
        <p:spPr>
          <a:xfrm>
            <a:off x="4427538" y="1412875"/>
            <a:ext cx="4392612" cy="4525963"/>
          </a:xfrm>
        </p:spPr>
        <p:txBody>
          <a:bodyPr/>
          <a:lstStyle/>
          <a:p>
            <a:pPr>
              <a:buFont typeface="Arial" charset="0"/>
              <a:buNone/>
              <a:defRPr/>
            </a:pPr>
            <a:r>
              <a:rPr lang="it-IT" sz="2000" dirty="0" smtClean="0">
                <a:solidFill>
                  <a:schemeClr val="tx2">
                    <a:lumMod val="50000"/>
                  </a:schemeClr>
                </a:solidFill>
                <a:latin typeface="Adobe Caslon Pro" pitchFamily="18" charset="0"/>
              </a:rPr>
              <a:t>Nella Gioconda di Leonardo da Vinci </a:t>
            </a:r>
          </a:p>
          <a:p>
            <a:pPr>
              <a:buFont typeface="Arial" charset="0"/>
              <a:buNone/>
              <a:defRPr/>
            </a:pPr>
            <a:r>
              <a:rPr lang="it-IT" sz="2000" dirty="0" smtClean="0">
                <a:solidFill>
                  <a:schemeClr val="tx2">
                    <a:lumMod val="50000"/>
                  </a:schemeClr>
                </a:solidFill>
                <a:latin typeface="Adobe Caslon Pro" pitchFamily="18" charset="0"/>
              </a:rPr>
              <a:t>il rettangolo  aureo si può individuare:</a:t>
            </a:r>
          </a:p>
          <a:p>
            <a:pPr>
              <a:buFont typeface="Arial" charset="0"/>
              <a:buNone/>
              <a:defRPr/>
            </a:pPr>
            <a:endParaRPr lang="it-IT" sz="2000" dirty="0" smtClean="0">
              <a:solidFill>
                <a:schemeClr val="tx2">
                  <a:lumMod val="50000"/>
                </a:schemeClr>
              </a:solidFill>
              <a:latin typeface="Adobe Caslon Pro" pitchFamily="18" charset="0"/>
            </a:endParaRPr>
          </a:p>
          <a:p>
            <a:pPr>
              <a:defRPr/>
            </a:pPr>
            <a:r>
              <a:rPr lang="it-IT" sz="2000" dirty="0" smtClean="0">
                <a:solidFill>
                  <a:schemeClr val="tx2">
                    <a:lumMod val="50000"/>
                  </a:schemeClr>
                </a:solidFill>
                <a:latin typeface="Adobe Caslon Pro" pitchFamily="18" charset="0"/>
              </a:rPr>
              <a:t>nella disposizione del quadro</a:t>
            </a:r>
          </a:p>
          <a:p>
            <a:pPr>
              <a:buNone/>
              <a:defRPr/>
            </a:pPr>
            <a:endParaRPr lang="it-IT" sz="2000" dirty="0" smtClean="0">
              <a:solidFill>
                <a:schemeClr val="tx2">
                  <a:lumMod val="50000"/>
                </a:schemeClr>
              </a:solidFill>
              <a:latin typeface="Adobe Caslon Pro" pitchFamily="18" charset="0"/>
            </a:endParaRPr>
          </a:p>
          <a:p>
            <a:pPr>
              <a:defRPr/>
            </a:pPr>
            <a:r>
              <a:rPr lang="it-IT" sz="2000" dirty="0" smtClean="0">
                <a:solidFill>
                  <a:schemeClr val="tx2">
                    <a:lumMod val="50000"/>
                  </a:schemeClr>
                </a:solidFill>
                <a:latin typeface="Adobe Caslon Pro" pitchFamily="18" charset="0"/>
              </a:rPr>
              <a:t>nelle dimensioni del viso della donna che  entra esattamente nel rettangolo bianco </a:t>
            </a:r>
          </a:p>
          <a:p>
            <a:pPr>
              <a:defRPr/>
            </a:pPr>
            <a:endParaRPr lang="it-IT" sz="2000" dirty="0" smtClean="0">
              <a:solidFill>
                <a:schemeClr val="tx2">
                  <a:lumMod val="50000"/>
                </a:schemeClr>
              </a:solidFill>
              <a:latin typeface="Adobe Caslon Pro" pitchFamily="18" charset="0"/>
            </a:endParaRPr>
          </a:p>
          <a:p>
            <a:pPr>
              <a:defRPr/>
            </a:pPr>
            <a:r>
              <a:rPr lang="it-IT" sz="2000" dirty="0" smtClean="0">
                <a:solidFill>
                  <a:schemeClr val="tx2">
                    <a:lumMod val="50000"/>
                  </a:schemeClr>
                </a:solidFill>
                <a:latin typeface="Adobe Caslon Pro" pitchFamily="18" charset="0"/>
              </a:rPr>
              <a:t> nell’area che va dal collo a sopra le mani </a:t>
            </a:r>
          </a:p>
          <a:p>
            <a:pPr>
              <a:defRPr/>
            </a:pPr>
            <a:endParaRPr lang="it-IT" sz="2000" dirty="0" smtClean="0">
              <a:solidFill>
                <a:schemeClr val="tx2">
                  <a:lumMod val="50000"/>
                </a:schemeClr>
              </a:solidFill>
              <a:latin typeface="Adobe Caslon Pro" pitchFamily="18" charset="0"/>
            </a:endParaRPr>
          </a:p>
          <a:p>
            <a:pPr>
              <a:defRPr/>
            </a:pPr>
            <a:r>
              <a:rPr lang="it-IT" sz="2000" dirty="0" smtClean="0">
                <a:solidFill>
                  <a:schemeClr val="tx2">
                    <a:lumMod val="50000"/>
                  </a:schemeClr>
                </a:solidFill>
                <a:latin typeface="Adobe Caslon Pro" pitchFamily="18" charset="0"/>
              </a:rPr>
              <a:t>nell’area che va dalla scollatura dell’abito fino a sotto le mani. </a:t>
            </a:r>
          </a:p>
          <a:p>
            <a:pPr>
              <a:buFont typeface="Arial" charset="0"/>
              <a:buNone/>
              <a:defRPr/>
            </a:pPr>
            <a:endParaRPr lang="it-IT" sz="2000" dirty="0">
              <a:latin typeface="Adobe Caslon Pro"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12"/>
          <p:cNvSpPr>
            <a:spLocks noGrp="1"/>
          </p:cNvSpPr>
          <p:nvPr>
            <p:ph sz="half" idx="2"/>
          </p:nvPr>
        </p:nvSpPr>
        <p:spPr>
          <a:xfrm>
            <a:off x="2987824" y="476672"/>
            <a:ext cx="5842992" cy="5760640"/>
          </a:xfrm>
          <a:solidFill>
            <a:schemeClr val="accent1">
              <a:lumMod val="20000"/>
              <a:lumOff val="80000"/>
            </a:schemeClr>
          </a:solidFill>
        </p:spPr>
        <p:txBody>
          <a:bodyPr/>
          <a:lstStyle/>
          <a:p>
            <a:pPr>
              <a:buNone/>
              <a:defRPr/>
            </a:pPr>
            <a:r>
              <a:rPr lang="it-IT" sz="2000" b="1" dirty="0" smtClean="0">
                <a:solidFill>
                  <a:srgbClr val="D8AE16"/>
                </a:solidFill>
                <a:latin typeface="Adobe Caslon Pro" pitchFamily="18" charset="0"/>
              </a:rPr>
              <a:t>Misura i lati </a:t>
            </a:r>
            <a:r>
              <a:rPr lang="it-IT" sz="2000" b="1" dirty="0" smtClean="0">
                <a:solidFill>
                  <a:srgbClr val="D8AE16"/>
                </a:solidFill>
                <a:latin typeface="Adobe Caslon Pro" pitchFamily="18" charset="0"/>
              </a:rPr>
              <a:t>del rettangolo </a:t>
            </a:r>
            <a:endParaRPr lang="it-IT" sz="1800" dirty="0" smtClean="0">
              <a:solidFill>
                <a:schemeClr val="tx2">
                  <a:lumMod val="50000"/>
                </a:schemeClr>
              </a:solidFill>
              <a:latin typeface="Adobe Caslon Pro" pitchFamily="18" charset="0"/>
            </a:endParaRPr>
          </a:p>
          <a:p>
            <a:pPr>
              <a:buFont typeface="Arial" charset="0"/>
              <a:buNone/>
              <a:defRPr/>
            </a:pPr>
            <a:r>
              <a:rPr lang="it-IT" sz="20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AB </a:t>
            </a:r>
            <a:r>
              <a:rPr lang="it-IT" sz="20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 1,6 cm</a:t>
            </a:r>
          </a:p>
          <a:p>
            <a:pPr>
              <a:buFont typeface="Arial" charset="0"/>
              <a:buNone/>
              <a:defRPr/>
            </a:pPr>
            <a:r>
              <a:rPr lang="it-IT" sz="20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AC = 2,7 cm</a:t>
            </a:r>
          </a:p>
          <a:p>
            <a:pPr>
              <a:buFont typeface="Arial" charset="0"/>
              <a:buNone/>
              <a:defRPr/>
            </a:pPr>
            <a:r>
              <a:rPr lang="it-IT" sz="2000" dirty="0" smtClean="0">
                <a:solidFill>
                  <a:schemeClr val="tx2">
                    <a:lumMod val="50000"/>
                  </a:schemeClr>
                </a:solidFill>
                <a:latin typeface="Adobe Caslon Pro" pitchFamily="18" charset="0"/>
              </a:rPr>
              <a:t> </a:t>
            </a:r>
            <a:endParaRPr lang="it-IT" sz="2000" dirty="0" smtClean="0">
              <a:solidFill>
                <a:schemeClr val="tx2">
                  <a:lumMod val="50000"/>
                </a:schemeClr>
              </a:solidFill>
              <a:latin typeface="Adobe Caslon Pro" pitchFamily="18" charset="0"/>
            </a:endParaRPr>
          </a:p>
          <a:p>
            <a:pPr>
              <a:buFont typeface="Arial" charset="0"/>
              <a:buNone/>
              <a:defRPr/>
            </a:pPr>
            <a:r>
              <a:rPr lang="it-IT" sz="2000" b="1" dirty="0" smtClean="0">
                <a:solidFill>
                  <a:srgbClr val="D8AE16"/>
                </a:solidFill>
                <a:latin typeface="Adobe Caslon Pro" pitchFamily="18" charset="0"/>
              </a:rPr>
              <a:t>Dividi  </a:t>
            </a:r>
            <a:r>
              <a:rPr lang="it-IT" sz="2000" b="1" dirty="0" smtClean="0">
                <a:solidFill>
                  <a:srgbClr val="D8AE16"/>
                </a:solidFill>
                <a:latin typeface="Adobe Caslon Pro" pitchFamily="18" charset="0"/>
              </a:rPr>
              <a:t>la lunghezza del lato AC </a:t>
            </a:r>
            <a:r>
              <a:rPr lang="it-IT" sz="2000" b="1" dirty="0" smtClean="0">
                <a:solidFill>
                  <a:srgbClr val="D8AE16"/>
                </a:solidFill>
                <a:latin typeface="Adobe Caslon Pro" pitchFamily="18" charset="0"/>
              </a:rPr>
              <a:t>per </a:t>
            </a:r>
            <a:r>
              <a:rPr lang="it-IT" sz="2000" b="1" dirty="0" smtClean="0">
                <a:solidFill>
                  <a:srgbClr val="D8AE16"/>
                </a:solidFill>
                <a:latin typeface="Adobe Caslon Pro" pitchFamily="18" charset="0"/>
              </a:rPr>
              <a:t>il lato </a:t>
            </a:r>
            <a:r>
              <a:rPr lang="it-IT" sz="2000" b="1" dirty="0" smtClean="0">
                <a:solidFill>
                  <a:srgbClr val="D8AE16"/>
                </a:solidFill>
                <a:latin typeface="Adobe Caslon Pro" pitchFamily="18" charset="0"/>
              </a:rPr>
              <a:t>AC</a:t>
            </a:r>
            <a:endParaRPr lang="it-IT" sz="2000" b="1" dirty="0" smtClean="0">
              <a:solidFill>
                <a:srgbClr val="D8AE16"/>
              </a:solidFill>
              <a:latin typeface="Adobe Caslon Pro" pitchFamily="18" charset="0"/>
            </a:endParaRPr>
          </a:p>
          <a:p>
            <a:pPr>
              <a:buFont typeface="Arial" charset="0"/>
              <a:buNone/>
              <a:defRPr/>
            </a:pPr>
            <a:r>
              <a:rPr lang="it-IT" sz="2000" dirty="0" smtClean="0">
                <a:solidFill>
                  <a:schemeClr val="tx2">
                    <a:lumMod val="50000"/>
                  </a:schemeClr>
                </a:solidFill>
                <a:latin typeface="Adobe Caslon Pro" pitchFamily="18" charset="0"/>
              </a:rPr>
              <a:t> </a:t>
            </a:r>
          </a:p>
          <a:p>
            <a:pPr>
              <a:buFont typeface="Arial" charset="0"/>
              <a:buNone/>
              <a:defRPr/>
            </a:pPr>
            <a:r>
              <a:rPr lang="it-IT" sz="20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2,7:1,6</a:t>
            </a:r>
            <a:r>
              <a:rPr lang="it-IT" sz="2000" b="1" dirty="0" smtClean="0">
                <a:solidFill>
                  <a:schemeClr val="tx2">
                    <a:lumMod val="50000"/>
                  </a:schemeClr>
                </a:solidFill>
                <a:effectLst>
                  <a:outerShdw blurRad="38100" dist="38100" dir="2700000" algn="tl">
                    <a:srgbClr val="000000">
                      <a:alpha val="43137"/>
                    </a:srgbClr>
                  </a:outerShdw>
                </a:effectLst>
                <a:latin typeface="Adobe Caslon Pro" pitchFamily="18" charset="0"/>
              </a:rPr>
              <a:t>= </a:t>
            </a:r>
            <a:r>
              <a:rPr lang="it-IT" b="1" dirty="0" smtClean="0">
                <a:solidFill>
                  <a:srgbClr val="D8AE16"/>
                </a:solidFill>
                <a:effectLst>
                  <a:outerShdw blurRad="38100" dist="38100" dir="2700000" algn="tl">
                    <a:srgbClr val="000000">
                      <a:alpha val="43137"/>
                    </a:srgbClr>
                  </a:outerShdw>
                </a:effectLst>
                <a:latin typeface="Adobe Caslon Pro" pitchFamily="18" charset="0"/>
              </a:rPr>
              <a:t>1,687</a:t>
            </a:r>
            <a:endParaRPr lang="it-IT" sz="2000" b="1" dirty="0" smtClean="0">
              <a:solidFill>
                <a:srgbClr val="D8AE16"/>
              </a:solidFill>
              <a:effectLst>
                <a:outerShdw blurRad="38100" dist="38100" dir="2700000" algn="tl">
                  <a:srgbClr val="000000">
                    <a:alpha val="43137"/>
                  </a:srgbClr>
                </a:outerShdw>
              </a:effectLst>
              <a:latin typeface="Adobe Caslon Pro" pitchFamily="18" charset="0"/>
            </a:endParaRPr>
          </a:p>
          <a:p>
            <a:pPr>
              <a:buFont typeface="Arial" charset="0"/>
              <a:buNone/>
              <a:defRPr/>
            </a:pPr>
            <a:endParaRPr lang="it-IT" sz="2000" dirty="0" smtClean="0">
              <a:solidFill>
                <a:schemeClr val="tx2">
                  <a:lumMod val="50000"/>
                </a:schemeClr>
              </a:solidFill>
              <a:latin typeface="Adobe Caslon Pro" pitchFamily="18" charset="0"/>
            </a:endParaRPr>
          </a:p>
          <a:p>
            <a:pPr>
              <a:buNone/>
              <a:defRPr/>
            </a:pPr>
            <a:r>
              <a:rPr lang="it-IT" sz="2400" b="1" dirty="0" smtClean="0">
                <a:solidFill>
                  <a:srgbClr val="D8AE16"/>
                </a:solidFill>
                <a:latin typeface="Adobe Caslon Pro" pitchFamily="18" charset="0"/>
              </a:rPr>
              <a:t>Il risultato </a:t>
            </a:r>
            <a:r>
              <a:rPr lang="it-IT" sz="2400" b="1" dirty="0" smtClean="0">
                <a:solidFill>
                  <a:srgbClr val="D8AE16"/>
                </a:solidFill>
                <a:latin typeface="Adobe Caslon Pro" pitchFamily="18" charset="0"/>
              </a:rPr>
              <a:t>ottenuto è molto </a:t>
            </a:r>
            <a:r>
              <a:rPr lang="it-IT" sz="2400" b="1" dirty="0" smtClean="0">
                <a:solidFill>
                  <a:srgbClr val="D8AE16"/>
                </a:solidFill>
                <a:latin typeface="Adobe Caslon Pro" pitchFamily="18" charset="0"/>
              </a:rPr>
              <a:t>vicino al numero </a:t>
            </a:r>
            <a:r>
              <a:rPr lang="it-IT" sz="3200" b="1" dirty="0" smtClean="0">
                <a:solidFill>
                  <a:srgbClr val="D8AE16"/>
                </a:solidFill>
                <a:effectLst>
                  <a:outerShdw blurRad="38100" dist="38100" dir="2700000" algn="tl">
                    <a:srgbClr val="000000">
                      <a:alpha val="43137"/>
                    </a:srgbClr>
                  </a:outerShdw>
                </a:effectLst>
                <a:latin typeface="Adobe Caslon Pro" pitchFamily="18" charset="0"/>
              </a:rPr>
              <a:t>1,618.</a:t>
            </a:r>
            <a:endParaRPr lang="it-IT" sz="2400" b="1" dirty="0" smtClean="0">
              <a:solidFill>
                <a:srgbClr val="D8AE16"/>
              </a:solidFill>
              <a:effectLst>
                <a:outerShdw blurRad="38100" dist="38100" dir="2700000" algn="tl">
                  <a:srgbClr val="000000">
                    <a:alpha val="43137"/>
                  </a:srgbClr>
                </a:outerShdw>
              </a:effectLst>
              <a:latin typeface="Adobe Caslon Pro" pitchFamily="18" charset="0"/>
            </a:endParaRPr>
          </a:p>
          <a:p>
            <a:pPr>
              <a:buNone/>
              <a:defRPr/>
            </a:pPr>
            <a:endParaRPr lang="it-IT" sz="2400" b="1" dirty="0" smtClean="0">
              <a:solidFill>
                <a:srgbClr val="D8AE16"/>
              </a:solidFill>
              <a:latin typeface="Adobe Caslon Pro" pitchFamily="18" charset="0"/>
            </a:endParaRPr>
          </a:p>
          <a:p>
            <a:pPr>
              <a:buNone/>
              <a:defRPr/>
            </a:pPr>
            <a:r>
              <a:rPr lang="it-IT" sz="2400" b="1" dirty="0" smtClean="0">
                <a:solidFill>
                  <a:srgbClr val="D8AE16"/>
                </a:solidFill>
                <a:effectLst>
                  <a:outerShdw blurRad="38100" dist="38100" dir="2700000" algn="tl">
                    <a:srgbClr val="000000">
                      <a:alpha val="43137"/>
                    </a:srgbClr>
                  </a:outerShdw>
                </a:effectLst>
                <a:latin typeface="Adobe Caslon Pro" pitchFamily="18" charset="0"/>
              </a:rPr>
              <a:t>La </a:t>
            </a:r>
            <a:r>
              <a:rPr lang="it-IT" sz="2400" b="1" dirty="0" smtClean="0">
                <a:solidFill>
                  <a:srgbClr val="D8AE16"/>
                </a:solidFill>
                <a:effectLst>
                  <a:outerShdw blurRad="38100" dist="38100" dir="2700000" algn="tl">
                    <a:srgbClr val="000000">
                      <a:alpha val="43137"/>
                    </a:srgbClr>
                  </a:outerShdw>
                </a:effectLst>
                <a:latin typeface="Adobe Caslon Pro" pitchFamily="18" charset="0"/>
              </a:rPr>
              <a:t>stessa cosa accade con i lati degli altri due</a:t>
            </a:r>
          </a:p>
          <a:p>
            <a:pPr>
              <a:buNone/>
              <a:defRPr/>
            </a:pPr>
            <a:r>
              <a:rPr lang="it-IT" sz="2400" b="1" dirty="0" smtClean="0">
                <a:solidFill>
                  <a:srgbClr val="D8AE16"/>
                </a:solidFill>
                <a:effectLst>
                  <a:outerShdw blurRad="38100" dist="38100" dir="2700000" algn="tl">
                    <a:srgbClr val="000000">
                      <a:alpha val="43137"/>
                    </a:srgbClr>
                  </a:outerShdw>
                </a:effectLst>
                <a:latin typeface="Adobe Caslon Pro" pitchFamily="18" charset="0"/>
              </a:rPr>
              <a:t>rettangoli.</a:t>
            </a:r>
          </a:p>
          <a:p>
            <a:pPr>
              <a:buNone/>
            </a:pPr>
            <a:endParaRPr lang="it-IT" dirty="0" smtClean="0"/>
          </a:p>
          <a:p>
            <a:endParaRPr lang="it-IT" dirty="0"/>
          </a:p>
        </p:txBody>
      </p:sp>
      <p:pic>
        <p:nvPicPr>
          <p:cNvPr id="7" name="Immagine 6" descr="rett4.jpg"/>
          <p:cNvPicPr>
            <a:picLocks noChangeAspect="1"/>
          </p:cNvPicPr>
          <p:nvPr/>
        </p:nvPicPr>
        <p:blipFill>
          <a:blip r:embed="rId2" cstate="print"/>
          <a:srcRect l="28080" t="6948" r="35201" b="61089"/>
          <a:stretch>
            <a:fillRect/>
          </a:stretch>
        </p:blipFill>
        <p:spPr>
          <a:xfrm>
            <a:off x="755576" y="2492896"/>
            <a:ext cx="1872208" cy="2532987"/>
          </a:xfrm>
          <a:prstGeom prst="rect">
            <a:avLst/>
          </a:prstGeom>
          <a:ln>
            <a:solidFill>
              <a:schemeClr val="bg1"/>
            </a:solidFill>
          </a:ln>
          <a:effectLst>
            <a:outerShdw blurRad="292100" dist="139700" dir="2700000" algn="tl" rotWithShape="0">
              <a:srgbClr val="333333">
                <a:alpha val="65000"/>
              </a:srgbClr>
            </a:outerShdw>
          </a:effectLst>
        </p:spPr>
      </p:pic>
      <p:sp>
        <p:nvSpPr>
          <p:cNvPr id="8" name="CasellaDiTesto 7"/>
          <p:cNvSpPr txBox="1"/>
          <p:nvPr/>
        </p:nvSpPr>
        <p:spPr>
          <a:xfrm>
            <a:off x="827584" y="4715852"/>
            <a:ext cx="338554" cy="369332"/>
          </a:xfrm>
          <a:prstGeom prst="rect">
            <a:avLst/>
          </a:prstGeom>
          <a:noFill/>
        </p:spPr>
        <p:txBody>
          <a:bodyPr wrap="none" rtlCol="0">
            <a:spAutoFit/>
          </a:bodyPr>
          <a:lstStyle/>
          <a:p>
            <a:r>
              <a:rPr lang="it-IT" dirty="0" smtClean="0">
                <a:solidFill>
                  <a:schemeClr val="bg1"/>
                </a:solidFill>
              </a:rPr>
              <a:t>A</a:t>
            </a:r>
            <a:endParaRPr lang="it-IT" dirty="0">
              <a:solidFill>
                <a:schemeClr val="bg1"/>
              </a:solidFill>
            </a:endParaRPr>
          </a:p>
        </p:txBody>
      </p:sp>
      <p:sp>
        <p:nvSpPr>
          <p:cNvPr id="9" name="CasellaDiTesto 8"/>
          <p:cNvSpPr txBox="1"/>
          <p:nvPr/>
        </p:nvSpPr>
        <p:spPr>
          <a:xfrm>
            <a:off x="2267744" y="2492896"/>
            <a:ext cx="351378" cy="369332"/>
          </a:xfrm>
          <a:prstGeom prst="rect">
            <a:avLst/>
          </a:prstGeom>
          <a:noFill/>
        </p:spPr>
        <p:txBody>
          <a:bodyPr wrap="none" rtlCol="0">
            <a:spAutoFit/>
          </a:bodyPr>
          <a:lstStyle/>
          <a:p>
            <a:r>
              <a:rPr lang="it-IT" dirty="0" smtClean="0">
                <a:solidFill>
                  <a:schemeClr val="bg1"/>
                </a:solidFill>
              </a:rPr>
              <a:t>D</a:t>
            </a:r>
            <a:endParaRPr lang="it-IT" dirty="0">
              <a:solidFill>
                <a:schemeClr val="bg1"/>
              </a:solidFill>
            </a:endParaRPr>
          </a:p>
        </p:txBody>
      </p:sp>
      <p:sp>
        <p:nvSpPr>
          <p:cNvPr id="10" name="CasellaDiTesto 9"/>
          <p:cNvSpPr txBox="1"/>
          <p:nvPr/>
        </p:nvSpPr>
        <p:spPr>
          <a:xfrm>
            <a:off x="827584" y="2492896"/>
            <a:ext cx="351378" cy="369332"/>
          </a:xfrm>
          <a:prstGeom prst="rect">
            <a:avLst/>
          </a:prstGeom>
          <a:noFill/>
        </p:spPr>
        <p:txBody>
          <a:bodyPr wrap="none" rtlCol="0">
            <a:spAutoFit/>
          </a:bodyPr>
          <a:lstStyle/>
          <a:p>
            <a:r>
              <a:rPr lang="it-IT" dirty="0" smtClean="0">
                <a:solidFill>
                  <a:schemeClr val="bg1"/>
                </a:solidFill>
              </a:rPr>
              <a:t>C</a:t>
            </a:r>
            <a:endParaRPr lang="it-IT" dirty="0">
              <a:solidFill>
                <a:schemeClr val="bg1"/>
              </a:solidFill>
            </a:endParaRPr>
          </a:p>
        </p:txBody>
      </p:sp>
      <p:sp>
        <p:nvSpPr>
          <p:cNvPr id="11" name="CasellaDiTesto 10"/>
          <p:cNvSpPr txBox="1"/>
          <p:nvPr/>
        </p:nvSpPr>
        <p:spPr>
          <a:xfrm>
            <a:off x="2339752" y="4715852"/>
            <a:ext cx="338554" cy="369332"/>
          </a:xfrm>
          <a:prstGeom prst="rect">
            <a:avLst/>
          </a:prstGeom>
          <a:noFill/>
        </p:spPr>
        <p:txBody>
          <a:bodyPr wrap="none" rtlCol="0">
            <a:spAutoFit/>
          </a:bodyPr>
          <a:lstStyle/>
          <a:p>
            <a:r>
              <a:rPr lang="it-IT" dirty="0" smtClean="0">
                <a:solidFill>
                  <a:schemeClr val="bg1"/>
                </a:solidFill>
              </a:rPr>
              <a:t>B</a:t>
            </a:r>
            <a:endParaRPr lang="it-IT"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kumimoji="1" lang="it-IT" sz="2400" dirty="0" smtClean="0">
                <a:solidFill>
                  <a:schemeClr val="tx2"/>
                </a:solidFill>
                <a:latin typeface="Adobe Caslon Pro" pitchFamily="18" charset="0"/>
              </a:rPr>
              <a:t>Nell’opera </a:t>
            </a:r>
            <a:r>
              <a:rPr kumimoji="1" lang="it-IT" sz="2400" i="1" dirty="0" smtClean="0">
                <a:solidFill>
                  <a:schemeClr val="tx2"/>
                </a:solidFill>
                <a:latin typeface="Adobe Caslon Pro" pitchFamily="18" charset="0"/>
              </a:rPr>
              <a:t>L’ultima cena</a:t>
            </a:r>
            <a:r>
              <a:rPr kumimoji="1" lang="it-IT" sz="2400" dirty="0" smtClean="0">
                <a:solidFill>
                  <a:schemeClr val="tx2"/>
                </a:solidFill>
                <a:latin typeface="Adobe Caslon Pro" pitchFamily="18" charset="0"/>
              </a:rPr>
              <a:t> di Leonardo da Vinci il </a:t>
            </a:r>
            <a:r>
              <a:rPr kumimoji="1" lang="it-IT" sz="2400" b="1" dirty="0" smtClean="0">
                <a:solidFill>
                  <a:srgbClr val="D8AE16"/>
                </a:solidFill>
                <a:effectLst>
                  <a:outerShdw blurRad="38100" dist="38100" dir="2700000" algn="tl">
                    <a:srgbClr val="000000">
                      <a:alpha val="43137"/>
                    </a:srgbClr>
                  </a:outerShdw>
                </a:effectLst>
                <a:latin typeface="Adobe Caslon Pro" pitchFamily="18" charset="0"/>
              </a:rPr>
              <a:t>rettangolo aureo</a:t>
            </a:r>
            <a:r>
              <a:rPr kumimoji="1" lang="it-IT" sz="2400" b="1" dirty="0" smtClean="0">
                <a:solidFill>
                  <a:schemeClr val="tx2"/>
                </a:solidFill>
                <a:effectLst>
                  <a:outerShdw blurRad="38100" dist="38100" dir="2700000" algn="tl">
                    <a:srgbClr val="000000">
                      <a:alpha val="43137"/>
                    </a:srgbClr>
                  </a:outerShdw>
                </a:effectLst>
                <a:latin typeface="Adobe Caslon Pro" pitchFamily="18" charset="0"/>
              </a:rPr>
              <a:t> </a:t>
            </a:r>
            <a:r>
              <a:rPr kumimoji="1" lang="it-IT" sz="2400" dirty="0" smtClean="0">
                <a:solidFill>
                  <a:schemeClr val="tx2"/>
                </a:solidFill>
                <a:latin typeface="Adobe Caslon Pro" pitchFamily="18" charset="0"/>
              </a:rPr>
              <a:t>si può individuare in Gesù,  l’unica figura divina</a:t>
            </a:r>
            <a:endParaRPr lang="it-IT" sz="2400" dirty="0">
              <a:latin typeface="Adobe Caslon Pro" pitchFamily="18" charset="0"/>
            </a:endParaRPr>
          </a:p>
        </p:txBody>
      </p:sp>
      <p:pic>
        <p:nvPicPr>
          <p:cNvPr id="7" name="Segnaposto contenuto 6" descr="rett5.jpg"/>
          <p:cNvPicPr>
            <a:picLocks noGrp="1" noChangeAspect="1"/>
          </p:cNvPicPr>
          <p:nvPr>
            <p:ph idx="1"/>
          </p:nvPr>
        </p:nvPicPr>
        <p:blipFill>
          <a:blip r:embed="rId2" cstate="print"/>
          <a:stretch>
            <a:fillRect/>
          </a:stretch>
        </p:blipFill>
        <p:spPr>
          <a:xfrm>
            <a:off x="323850" y="1700213"/>
            <a:ext cx="8499475" cy="45053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95288" y="188913"/>
            <a:ext cx="8507412" cy="4525962"/>
          </a:xfrm>
        </p:spPr>
        <p:txBody>
          <a:bodyPr/>
          <a:lstStyle/>
          <a:p>
            <a:pPr>
              <a:buFont typeface="Arial" charset="0"/>
              <a:buNone/>
              <a:defRPr/>
            </a:pPr>
            <a:r>
              <a:rPr lang="it-IT" sz="2400" dirty="0" smtClean="0">
                <a:solidFill>
                  <a:schemeClr val="tx2">
                    <a:lumMod val="50000"/>
                  </a:schemeClr>
                </a:solidFill>
                <a:latin typeface="Adobe Caslon Pro" pitchFamily="18" charset="0"/>
              </a:rPr>
              <a:t>Oltre a Leonardo da Vinci, la proporzione aurea affascinò tanti altri pittori come Botticelli che la rappresentò nel dipinto </a:t>
            </a:r>
          </a:p>
          <a:p>
            <a:pPr algn="ctr">
              <a:buFont typeface="Arial" charset="0"/>
              <a:buNone/>
              <a:defRPr/>
            </a:pPr>
            <a:r>
              <a:rPr lang="it-IT" sz="4000" b="1" dirty="0" smtClean="0">
                <a:solidFill>
                  <a:srgbClr val="D8AE16"/>
                </a:solidFill>
                <a:effectLst>
                  <a:outerShdw blurRad="38100" dist="38100" dir="2700000" algn="tl">
                    <a:srgbClr val="000000">
                      <a:alpha val="43137"/>
                    </a:srgbClr>
                  </a:outerShdw>
                </a:effectLst>
              </a:rPr>
              <a:t>La nascita di Venere. </a:t>
            </a:r>
            <a:endParaRPr lang="it-IT" sz="4000" b="1" dirty="0">
              <a:solidFill>
                <a:srgbClr val="D8AE16"/>
              </a:solidFill>
              <a:effectLst>
                <a:outerShdw blurRad="38100" dist="38100" dir="2700000" algn="tl">
                  <a:srgbClr val="000000">
                    <a:alpha val="43137"/>
                  </a:srgbClr>
                </a:outerShdw>
              </a:effectLst>
            </a:endParaRPr>
          </a:p>
        </p:txBody>
      </p:sp>
      <p:pic>
        <p:nvPicPr>
          <p:cNvPr id="5" name="Segnaposto contenuto 4" descr="rett5.jpg"/>
          <p:cNvPicPr>
            <a:picLocks noGrp="1" noChangeAspect="1"/>
          </p:cNvPicPr>
          <p:nvPr>
            <p:ph sz="half" idx="2"/>
          </p:nvPr>
        </p:nvPicPr>
        <p:blipFill>
          <a:blip r:embed="rId2" cstate="print"/>
          <a:stretch>
            <a:fillRect/>
          </a:stretch>
        </p:blipFill>
        <p:spPr>
          <a:xfrm>
            <a:off x="1403350" y="2060575"/>
            <a:ext cx="6351588" cy="4030663"/>
          </a:xfrm>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sz="half" idx="1"/>
          </p:nvPr>
        </p:nvSpPr>
        <p:spPr>
          <a:xfrm>
            <a:off x="215900" y="476250"/>
            <a:ext cx="8677275" cy="5832475"/>
          </a:xfrm>
          <a:solidFill>
            <a:schemeClr val="accent6">
              <a:lumMod val="60000"/>
              <a:lumOff val="40000"/>
            </a:schemeClr>
          </a:solidFill>
        </p:spPr>
        <p:txBody>
          <a:bodyPr rtlCol="0">
            <a:normAutofit/>
          </a:bodyPr>
          <a:lstStyle/>
          <a:p>
            <a:pPr eaLnBrk="1" fontAlgn="auto" hangingPunct="1">
              <a:spcAft>
                <a:spcPts val="0"/>
              </a:spcAft>
              <a:buFont typeface="Arial" pitchFamily="34" charset="0"/>
              <a:buNone/>
              <a:defRPr/>
            </a:pPr>
            <a:r>
              <a:rPr lang="it-IT" sz="3200" dirty="0" smtClean="0">
                <a:solidFill>
                  <a:schemeClr val="accent6">
                    <a:lumMod val="50000"/>
                  </a:schemeClr>
                </a:solidFill>
              </a:rPr>
              <a:t>   </a:t>
            </a:r>
          </a:p>
          <a:p>
            <a:pPr eaLnBrk="1" fontAlgn="auto" hangingPunct="1">
              <a:spcAft>
                <a:spcPts val="0"/>
              </a:spcAft>
              <a:buFont typeface="Arial" pitchFamily="34" charset="0"/>
              <a:buNone/>
              <a:defRPr/>
            </a:pPr>
            <a:r>
              <a:rPr lang="it-IT" sz="3200" b="1" dirty="0" smtClean="0">
                <a:solidFill>
                  <a:schemeClr val="accent6">
                    <a:lumMod val="50000"/>
                  </a:schemeClr>
                </a:solidFill>
                <a:latin typeface="Adobe Caslon Pro" pitchFamily="18" charset="0"/>
              </a:rPr>
              <a:t>   La successione è nata da un semplice problema posto da  Leonardo Pisano detto Fibonacci, il più grande matematico europeo del Medio Evo :</a:t>
            </a:r>
          </a:p>
          <a:p>
            <a:pPr eaLnBrk="1" fontAlgn="auto" hangingPunct="1">
              <a:spcAft>
                <a:spcPts val="0"/>
              </a:spcAft>
              <a:buFont typeface="Arial" pitchFamily="34" charset="0"/>
              <a:buNone/>
              <a:defRPr/>
            </a:pPr>
            <a:endParaRPr lang="it-IT" sz="3200" b="1"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r>
              <a:rPr lang="it-IT" sz="3200" b="1" i="1" dirty="0" smtClean="0">
                <a:solidFill>
                  <a:schemeClr val="accent6">
                    <a:lumMod val="50000"/>
                  </a:schemeClr>
                </a:solidFill>
                <a:latin typeface="Adobe Caslon Pro" pitchFamily="18" charset="0"/>
              </a:rPr>
              <a:t>“Se una coppia di conigli mette al mondo ogni mese una nuova coppia di conigli, che dopo due mesi producono una nuova coppia di conigli, quante coppie di conigli avremo dopo un anno, se tutti i conigli rimangono in vita?”</a:t>
            </a:r>
            <a:endParaRPr lang="it-IT" sz="3200" b="1" i="1" dirty="0" smtClean="0">
              <a:latin typeface="Adobe Caslon Pro" pitchFamily="18" charset="0"/>
            </a:endParaRPr>
          </a:p>
          <a:p>
            <a:pPr eaLnBrk="1" fontAlgn="auto" hangingPunct="1">
              <a:spcAft>
                <a:spcPts val="0"/>
              </a:spcAft>
              <a:buFont typeface="Arial" pitchFamily="34" charset="0"/>
              <a:buNone/>
              <a:defRPr/>
            </a:pPr>
            <a:endParaRPr lang="it-IT" sz="3200" b="1"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endParaRPr lang="it-IT" sz="3200" b="1"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endParaRPr lang="it-IT"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3610744" cy="936104"/>
          </a:xfrm>
          <a:solidFill>
            <a:srgbClr val="FF0000"/>
          </a:solidFill>
          <a:ln w="38100">
            <a:solidFill>
              <a:srgbClr val="1B10B0"/>
            </a:solidFill>
          </a:ln>
        </p:spPr>
        <p:txBody>
          <a:bodyPr/>
          <a:lstStyle/>
          <a:p>
            <a:pPr algn="l">
              <a:defRPr/>
            </a:pPr>
            <a:r>
              <a:rPr lang="it-IT" sz="1400" b="1" dirty="0" err="1" smtClean="0">
                <a:solidFill>
                  <a:srgbClr val="FFFF00"/>
                </a:solidFill>
                <a:effectLst>
                  <a:outerShdw blurRad="38100" dist="38100" dir="2700000" algn="tl">
                    <a:srgbClr val="000000">
                      <a:alpha val="43137"/>
                    </a:srgbClr>
                  </a:outerShdw>
                </a:effectLst>
                <a:latin typeface="Adobe Caslon Pro" pitchFamily="18" charset="0"/>
              </a:rPr>
              <a:t>Piet</a:t>
            </a:r>
            <a:r>
              <a:rPr lang="it-IT" sz="1400" b="1" dirty="0" smtClean="0">
                <a:solidFill>
                  <a:srgbClr val="FFFF00"/>
                </a:solidFill>
                <a:effectLst>
                  <a:outerShdw blurRad="38100" dist="38100" dir="2700000" algn="tl">
                    <a:srgbClr val="000000">
                      <a:alpha val="43137"/>
                    </a:srgbClr>
                  </a:outerShdw>
                </a:effectLst>
                <a:latin typeface="Adobe Caslon Pro" pitchFamily="18" charset="0"/>
              </a:rPr>
              <a:t> </a:t>
            </a:r>
            <a:r>
              <a:rPr lang="it-IT" sz="1400" b="1" dirty="0" err="1" smtClean="0">
                <a:solidFill>
                  <a:srgbClr val="FFFF00"/>
                </a:solidFill>
                <a:effectLst>
                  <a:outerShdw blurRad="38100" dist="38100" dir="2700000" algn="tl">
                    <a:srgbClr val="000000">
                      <a:alpha val="43137"/>
                    </a:srgbClr>
                  </a:outerShdw>
                </a:effectLst>
                <a:latin typeface="Adobe Caslon Pro" pitchFamily="18" charset="0"/>
              </a:rPr>
              <a:t>Mondrian</a:t>
            </a:r>
            <a:r>
              <a:rPr lang="it-IT" sz="1400" b="1" dirty="0" smtClean="0">
                <a:solidFill>
                  <a:srgbClr val="FFFF00"/>
                </a:solidFill>
                <a:effectLst>
                  <a:outerShdw blurRad="38100" dist="38100" dir="2700000" algn="tl">
                    <a:srgbClr val="000000">
                      <a:alpha val="43137"/>
                    </a:srgbClr>
                  </a:outerShdw>
                </a:effectLst>
                <a:latin typeface="Adobe Caslon Pro" pitchFamily="18" charset="0"/>
              </a:rPr>
              <a:t>, autore di numerosi quadri astratti , tele composte di rettangoli, per la maggior parte delle volte aurei. </a:t>
            </a:r>
            <a:endParaRPr lang="it-IT" sz="3200" b="1" dirty="0">
              <a:solidFill>
                <a:srgbClr val="FFFF00"/>
              </a:solidFill>
              <a:effectLst>
                <a:outerShdw blurRad="38100" dist="38100" dir="2700000" algn="tl">
                  <a:srgbClr val="000000">
                    <a:alpha val="43137"/>
                  </a:srgbClr>
                </a:outerShdw>
              </a:effectLst>
              <a:latin typeface="Adobe Caslon Pro" pitchFamily="18" charset="0"/>
            </a:endParaRPr>
          </a:p>
        </p:txBody>
      </p:sp>
      <p:pic>
        <p:nvPicPr>
          <p:cNvPr id="4" name="Segnaposto contenuto 3" descr="rett8.jpg"/>
          <p:cNvPicPr>
            <a:picLocks noGrp="1" noChangeAspect="1"/>
          </p:cNvPicPr>
          <p:nvPr>
            <p:ph idx="1"/>
          </p:nvPr>
        </p:nvPicPr>
        <p:blipFill>
          <a:blip r:embed="rId2" cstate="print"/>
          <a:stretch>
            <a:fillRect/>
          </a:stretch>
        </p:blipFill>
        <p:spPr>
          <a:xfrm>
            <a:off x="468313" y="2060575"/>
            <a:ext cx="3648075" cy="2736850"/>
          </a:xfrm>
          <a:effectLst>
            <a:outerShdw blurRad="292100" dist="139700" dir="2700000" algn="tl" rotWithShape="0">
              <a:srgbClr val="333333">
                <a:alpha val="65000"/>
              </a:srgbClr>
            </a:outerShdw>
          </a:effectLst>
        </p:spPr>
      </p:pic>
      <p:pic>
        <p:nvPicPr>
          <p:cNvPr id="5" name="Picture 8" descr="sezioneaurea"/>
          <p:cNvPicPr>
            <a:picLocks noChangeAspect="1" noChangeArrowheads="1"/>
          </p:cNvPicPr>
          <p:nvPr/>
        </p:nvPicPr>
        <p:blipFill>
          <a:blip r:embed="rId3" cstate="print"/>
          <a:srcRect/>
          <a:stretch>
            <a:fillRect/>
          </a:stretch>
        </p:blipFill>
        <p:spPr bwMode="auto">
          <a:xfrm>
            <a:off x="4427538" y="2060575"/>
            <a:ext cx="4513262" cy="2773363"/>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4427984" y="5190291"/>
            <a:ext cx="4536504" cy="738664"/>
          </a:xfrm>
          <a:prstGeom prst="rect">
            <a:avLst/>
          </a:prstGeom>
          <a:solidFill>
            <a:schemeClr val="bg1">
              <a:lumMod val="85000"/>
            </a:schemeClr>
          </a:solidFill>
          <a:ln w="38100">
            <a:solidFill>
              <a:schemeClr val="tx1">
                <a:lumMod val="85000"/>
                <a:lumOff val="15000"/>
              </a:schemeClr>
            </a:solidFill>
          </a:ln>
        </p:spPr>
        <p:txBody>
          <a:bodyPr wrap="square">
            <a:spAutoFit/>
          </a:bodyPr>
          <a:lstStyle/>
          <a:p>
            <a:r>
              <a:rPr lang="it-IT" sz="1400" b="1" dirty="0" smtClean="0">
                <a:solidFill>
                  <a:srgbClr val="D8AE16"/>
                </a:solidFill>
                <a:effectLst>
                  <a:outerShdw blurRad="38100" dist="38100" dir="2700000" algn="tl">
                    <a:srgbClr val="000000">
                      <a:alpha val="43137"/>
                    </a:srgbClr>
                  </a:outerShdw>
                </a:effectLst>
                <a:latin typeface="Adobe Caslon Pro" pitchFamily="18" charset="0"/>
                <a:ea typeface="+mj-ea"/>
                <a:cs typeface="+mj-cs"/>
              </a:rPr>
              <a:t>In questo quadro è ben visibile l'impostazione artistica di </a:t>
            </a:r>
            <a:r>
              <a:rPr lang="it-IT" sz="1400" b="1" dirty="0" err="1" smtClean="0">
                <a:solidFill>
                  <a:srgbClr val="D8AE16"/>
                </a:solidFill>
                <a:effectLst>
                  <a:outerShdw blurRad="38100" dist="38100" dir="2700000" algn="tl">
                    <a:srgbClr val="000000">
                      <a:alpha val="43137"/>
                    </a:srgbClr>
                  </a:outerShdw>
                </a:effectLst>
                <a:latin typeface="Adobe Caslon Pro" pitchFamily="18" charset="0"/>
                <a:ea typeface="+mj-ea"/>
                <a:cs typeface="+mj-cs"/>
              </a:rPr>
              <a:t>Mondrian</a:t>
            </a:r>
            <a:r>
              <a:rPr lang="it-IT" sz="1400" b="1" dirty="0" smtClean="0">
                <a:solidFill>
                  <a:srgbClr val="D8AE16"/>
                </a:solidFill>
                <a:effectLst>
                  <a:outerShdw blurRad="38100" dist="38100" dir="2700000" algn="tl">
                    <a:srgbClr val="000000">
                      <a:alpha val="43137"/>
                    </a:srgbClr>
                  </a:outerShdw>
                </a:effectLst>
                <a:latin typeface="Adobe Caslon Pro" pitchFamily="18" charset="0"/>
                <a:ea typeface="+mj-ea"/>
                <a:cs typeface="+mj-cs"/>
              </a:rPr>
              <a:t> che basa l'intero dipinto sull'accostamento di quadrati e rettangoli aurei</a:t>
            </a:r>
            <a:r>
              <a:rPr lang="it-IT" sz="1400" dirty="0" smtClean="0">
                <a:solidFill>
                  <a:srgbClr val="D8AE16"/>
                </a:solidFill>
                <a:latin typeface="Adobe Caslon Pro" pitchFamily="18" charset="0"/>
                <a:ea typeface="+mj-ea"/>
                <a:cs typeface="+mj-cs"/>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lstStyle/>
          <a:p>
            <a:pPr>
              <a:defRPr/>
            </a:pPr>
            <a:r>
              <a:rPr lang="it-IT" dirty="0" smtClean="0">
                <a:solidFill>
                  <a:srgbClr val="D8AE16"/>
                </a:solidFill>
                <a:latin typeface="Adobe Caslon Pro" pitchFamily="18" charset="0"/>
              </a:rPr>
              <a:t>Per costruire un </a:t>
            </a:r>
            <a:r>
              <a:rPr lang="it-IT" b="1" dirty="0" smtClean="0">
                <a:solidFill>
                  <a:srgbClr val="D8AE16"/>
                </a:solidFill>
                <a:effectLst>
                  <a:outerShdw blurRad="38100" dist="38100" dir="2700000" algn="tl">
                    <a:srgbClr val="000000">
                      <a:alpha val="43137"/>
                    </a:srgbClr>
                  </a:outerShdw>
                </a:effectLst>
                <a:latin typeface="Adobe Caslon Pro" pitchFamily="18" charset="0"/>
              </a:rPr>
              <a:t>rettangolo aureo</a:t>
            </a:r>
            <a:endParaRPr lang="it-IT" b="1" dirty="0">
              <a:solidFill>
                <a:srgbClr val="D8AE16"/>
              </a:solidFill>
              <a:effectLst>
                <a:outerShdw blurRad="38100" dist="38100" dir="2700000" algn="tl">
                  <a:srgbClr val="000000">
                    <a:alpha val="43137"/>
                  </a:srgbClr>
                </a:outerShdw>
              </a:effectLst>
              <a:latin typeface="Adobe Caslon Pro" pitchFamily="18" charset="0"/>
            </a:endParaRPr>
          </a:p>
        </p:txBody>
      </p:sp>
      <p:sp>
        <p:nvSpPr>
          <p:cNvPr id="3" name="Segnaposto contenuto 2"/>
          <p:cNvSpPr>
            <a:spLocks noGrp="1"/>
          </p:cNvSpPr>
          <p:nvPr>
            <p:ph sz="half" idx="1"/>
          </p:nvPr>
        </p:nvSpPr>
        <p:spPr>
          <a:xfrm>
            <a:off x="395288" y="1268413"/>
            <a:ext cx="3097212" cy="4897437"/>
          </a:xfrm>
          <a:solidFill>
            <a:srgbClr val="EAE016"/>
          </a:solidFill>
          <a:ln w="28575">
            <a:solidFill>
              <a:schemeClr val="tx2">
                <a:lumMod val="40000"/>
                <a:lumOff val="60000"/>
              </a:schemeClr>
            </a:solidFill>
          </a:ln>
        </p:spPr>
        <p:txBody>
          <a:bodyPr/>
          <a:lstStyle/>
          <a:p>
            <a:pPr>
              <a:buFont typeface="Arial" charset="0"/>
              <a:buNone/>
              <a:defRPr/>
            </a:pPr>
            <a:endParaRPr lang="it-IT" sz="2000" dirty="0" smtClean="0">
              <a:solidFill>
                <a:schemeClr val="tx2">
                  <a:lumMod val="50000"/>
                </a:schemeClr>
              </a:solidFill>
              <a:latin typeface="Adobe Caslon Pro" pitchFamily="18" charset="0"/>
            </a:endParaRPr>
          </a:p>
          <a:p>
            <a:pPr algn="ctr">
              <a:buFont typeface="Arial" charset="0"/>
              <a:buNone/>
              <a:defRPr/>
            </a:pPr>
            <a:r>
              <a:rPr lang="it-IT" sz="2400" dirty="0" smtClean="0">
                <a:solidFill>
                  <a:schemeClr val="tx2">
                    <a:lumMod val="75000"/>
                  </a:schemeClr>
                </a:solidFill>
                <a:latin typeface="Adobe Caslon Pro" pitchFamily="18" charset="0"/>
              </a:rPr>
              <a:t>Disegna un rettangolo </a:t>
            </a:r>
          </a:p>
          <a:p>
            <a:pPr algn="ctr">
              <a:buFont typeface="Arial" charset="0"/>
              <a:buNone/>
              <a:defRPr/>
            </a:pPr>
            <a:r>
              <a:rPr lang="it-IT" sz="2400" dirty="0" smtClean="0">
                <a:solidFill>
                  <a:schemeClr val="tx2">
                    <a:lumMod val="75000"/>
                  </a:schemeClr>
                </a:solidFill>
                <a:latin typeface="Adobe Caslon Pro" pitchFamily="18" charset="0"/>
              </a:rPr>
              <a:t>con i lati lunghi</a:t>
            </a:r>
          </a:p>
          <a:p>
            <a:pPr algn="ctr">
              <a:buFont typeface="Arial" charset="0"/>
              <a:buNone/>
              <a:defRPr/>
            </a:pPr>
            <a:r>
              <a:rPr lang="it-IT" sz="2400" dirty="0" smtClean="0">
                <a:solidFill>
                  <a:schemeClr val="tx2">
                    <a:lumMod val="75000"/>
                  </a:schemeClr>
                </a:solidFill>
                <a:latin typeface="Adobe Caslon Pro" pitchFamily="18" charset="0"/>
              </a:rPr>
              <a:t>rispettivamente </a:t>
            </a:r>
          </a:p>
          <a:p>
            <a:pPr algn="ctr">
              <a:buFont typeface="Arial" charset="0"/>
              <a:buNone/>
              <a:defRPr/>
            </a:pPr>
            <a:r>
              <a:rPr lang="it-IT" sz="2400" b="1" dirty="0" smtClean="0">
                <a:solidFill>
                  <a:schemeClr val="tx2">
                    <a:lumMod val="75000"/>
                  </a:schemeClr>
                </a:solidFill>
                <a:latin typeface="Adobe Caslon Pro" pitchFamily="18" charset="0"/>
              </a:rPr>
              <a:t>   cm1   e  cm 1,618</a:t>
            </a:r>
          </a:p>
          <a:p>
            <a:pPr algn="ctr">
              <a:buFont typeface="Arial" charset="0"/>
              <a:buNone/>
              <a:defRPr/>
            </a:pPr>
            <a:r>
              <a:rPr lang="it-IT" sz="2400" dirty="0" smtClean="0">
                <a:solidFill>
                  <a:schemeClr val="tx2">
                    <a:lumMod val="75000"/>
                  </a:schemeClr>
                </a:solidFill>
                <a:latin typeface="Adobe Caslon Pro" pitchFamily="18" charset="0"/>
              </a:rPr>
              <a:t>otterrai quello che gli artisti chiamano </a:t>
            </a:r>
          </a:p>
          <a:p>
            <a:pPr algn="ctr">
              <a:buFont typeface="Arial" charset="0"/>
              <a:buNone/>
              <a:defRPr/>
            </a:pPr>
            <a:r>
              <a:rPr lang="it-IT" sz="2400" b="1" dirty="0" smtClean="0">
                <a:solidFill>
                  <a:schemeClr val="tx2">
                    <a:lumMod val="75000"/>
                  </a:schemeClr>
                </a:solidFill>
                <a:effectLst>
                  <a:outerShdw blurRad="38100" dist="38100" dir="2700000" algn="tl">
                    <a:srgbClr val="000000">
                      <a:alpha val="43137"/>
                    </a:srgbClr>
                  </a:outerShdw>
                </a:effectLst>
                <a:latin typeface="Adobe Caslon Pro" pitchFamily="18" charset="0"/>
              </a:rPr>
              <a:t>rettangolo aureo </a:t>
            </a:r>
            <a:endParaRPr lang="it-IT" sz="2400" dirty="0" smtClean="0">
              <a:solidFill>
                <a:schemeClr val="tx2">
                  <a:lumMod val="75000"/>
                </a:schemeClr>
              </a:solidFill>
              <a:latin typeface="Adobe Caslon Pro" pitchFamily="18" charset="0"/>
            </a:endParaRPr>
          </a:p>
          <a:p>
            <a:pPr algn="ctr">
              <a:buFont typeface="Arial" charset="0"/>
              <a:buNone/>
              <a:defRPr/>
            </a:pPr>
            <a:r>
              <a:rPr lang="it-IT" sz="2400" dirty="0" smtClean="0">
                <a:solidFill>
                  <a:schemeClr val="tx2">
                    <a:lumMod val="75000"/>
                  </a:schemeClr>
                </a:solidFill>
                <a:latin typeface="Adobe Caslon Pro" pitchFamily="18" charset="0"/>
              </a:rPr>
              <a:t>presumibilmente </a:t>
            </a:r>
          </a:p>
          <a:p>
            <a:pPr algn="ctr">
              <a:buFont typeface="Arial" charset="0"/>
              <a:buNone/>
              <a:defRPr/>
            </a:pPr>
            <a:r>
              <a:rPr lang="it-IT" sz="2400" dirty="0" smtClean="0">
                <a:solidFill>
                  <a:schemeClr val="tx2">
                    <a:lumMod val="75000"/>
                  </a:schemeClr>
                </a:solidFill>
                <a:latin typeface="Adobe Caslon Pro" pitchFamily="18" charset="0"/>
              </a:rPr>
              <a:t>     il </a:t>
            </a:r>
            <a:r>
              <a:rPr lang="it-IT" sz="2400" b="1" dirty="0" smtClean="0">
                <a:solidFill>
                  <a:schemeClr val="tx2">
                    <a:lumMod val="75000"/>
                  </a:schemeClr>
                </a:solidFill>
                <a:effectLst>
                  <a:outerShdw blurRad="38100" dist="38100" dir="2700000" algn="tl">
                    <a:srgbClr val="000000">
                      <a:alpha val="43137"/>
                    </a:srgbClr>
                  </a:outerShdw>
                </a:effectLst>
                <a:latin typeface="Adobe Caslon Pro" pitchFamily="18" charset="0"/>
              </a:rPr>
              <a:t>rettangolo perfetto</a:t>
            </a:r>
            <a:r>
              <a:rPr lang="it-IT" sz="2400" dirty="0" smtClean="0">
                <a:solidFill>
                  <a:schemeClr val="tx2">
                    <a:lumMod val="75000"/>
                  </a:schemeClr>
                </a:solidFill>
                <a:latin typeface="Adobe Caslon Pro" pitchFamily="18" charset="0"/>
              </a:rPr>
              <a:t>.</a:t>
            </a:r>
          </a:p>
          <a:p>
            <a:pPr>
              <a:buFont typeface="Arial" charset="0"/>
              <a:buNone/>
              <a:defRPr/>
            </a:pPr>
            <a:endParaRPr lang="it-IT" sz="1800" dirty="0" smtClean="0">
              <a:solidFill>
                <a:srgbClr val="002060"/>
              </a:solidFill>
              <a:latin typeface="Adobe Caslon Pro" pitchFamily="18" charset="0"/>
            </a:endParaRPr>
          </a:p>
          <a:p>
            <a:pPr>
              <a:buFont typeface="Arial" charset="0"/>
              <a:buNone/>
              <a:defRPr/>
            </a:pPr>
            <a:endParaRPr lang="it-IT" sz="1800" dirty="0" smtClean="0">
              <a:solidFill>
                <a:srgbClr val="002060"/>
              </a:solidFill>
              <a:latin typeface="Adobe Caslon Pro" pitchFamily="18" charset="0"/>
            </a:endParaRPr>
          </a:p>
        </p:txBody>
      </p:sp>
      <p:sp>
        <p:nvSpPr>
          <p:cNvPr id="21508"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just" eaLnBrk="0" hangingPunct="0"/>
            <a:r>
              <a:rPr lang="it-IT" sz="1100">
                <a:solidFill>
                  <a:srgbClr val="666666"/>
                </a:solidFill>
                <a:latin typeface="Trebuchet MS" pitchFamily="34" charset="0"/>
              </a:rPr>
              <a:t>Un modo alternativo per costruire un rettangolo dalle proporzioni auree </a:t>
            </a:r>
            <a:r>
              <a:rPr lang="it-IT" sz="1100">
                <a:solidFill>
                  <a:srgbClr val="666666"/>
                </a:solidFill>
              </a:rPr>
              <a:t>è</a:t>
            </a:r>
            <a:r>
              <a:rPr lang="it-IT" sz="1100">
                <a:solidFill>
                  <a:srgbClr val="666666"/>
                </a:solidFill>
                <a:latin typeface="Trebuchet MS" pitchFamily="34" charset="0"/>
              </a:rPr>
              <a:t> quello di accostare in successione quadrati che abbiamo per lati i valori della successione di Fibonacci: cio</a:t>
            </a:r>
            <a:r>
              <a:rPr lang="it-IT" sz="1100">
                <a:solidFill>
                  <a:srgbClr val="666666"/>
                </a:solidFill>
              </a:rPr>
              <a:t>è</a:t>
            </a:r>
            <a:r>
              <a:rPr lang="it-IT" sz="1100">
                <a:solidFill>
                  <a:srgbClr val="666666"/>
                </a:solidFill>
                <a:latin typeface="Trebuchet MS" pitchFamily="34" charset="0"/>
              </a:rPr>
              <a:t> 1, 1, 2, 3, 5, 8 ...</a:t>
            </a:r>
            <a:br>
              <a:rPr lang="it-IT" sz="1100">
                <a:solidFill>
                  <a:srgbClr val="666666"/>
                </a:solidFill>
                <a:latin typeface="Trebuchet MS" pitchFamily="34" charset="0"/>
              </a:rPr>
            </a:br>
            <a:r>
              <a:rPr lang="it-IT" sz="1100">
                <a:solidFill>
                  <a:srgbClr val="666666"/>
                </a:solidFill>
                <a:latin typeface="Trebuchet MS" pitchFamily="34" charset="0"/>
              </a:rPr>
              <a:t/>
            </a:r>
            <a:br>
              <a:rPr lang="it-IT" sz="1100">
                <a:solidFill>
                  <a:srgbClr val="666666"/>
                </a:solidFill>
                <a:latin typeface="Trebuchet MS" pitchFamily="34" charset="0"/>
              </a:rPr>
            </a:br>
            <a:r>
              <a:rPr lang="it-IT" sz="1100">
                <a:solidFill>
                  <a:srgbClr val="666666"/>
                </a:solidFill>
                <a:latin typeface="Trebuchet MS" pitchFamily="34" charset="0"/>
              </a:rPr>
              <a:t>  </a:t>
            </a:r>
            <a:r>
              <a:rPr lang="it-IT" sz="10000"/>
              <a:t> </a:t>
            </a:r>
            <a:endParaRPr lang="it-IT" sz="1100">
              <a:solidFill>
                <a:srgbClr val="666666"/>
              </a:solidFill>
              <a:latin typeface="Trebuchet MS" pitchFamily="34" charset="0"/>
            </a:endParaRPr>
          </a:p>
        </p:txBody>
      </p:sp>
      <p:sp>
        <p:nvSpPr>
          <p:cNvPr id="13" name="Rettangolo 12"/>
          <p:cNvSpPr/>
          <p:nvPr/>
        </p:nvSpPr>
        <p:spPr>
          <a:xfrm>
            <a:off x="3924300" y="1196975"/>
            <a:ext cx="4572000" cy="1631216"/>
          </a:xfrm>
          <a:prstGeom prst="rect">
            <a:avLst/>
          </a:prstGeom>
        </p:spPr>
        <p:txBody>
          <a:bodyPr>
            <a:spAutoFit/>
          </a:bodyPr>
          <a:lstStyle/>
          <a:p>
            <a:pPr>
              <a:defRPr/>
            </a:pPr>
            <a:r>
              <a:rPr lang="it-IT" sz="2000" dirty="0">
                <a:solidFill>
                  <a:schemeClr val="tx2">
                    <a:lumMod val="75000"/>
                  </a:schemeClr>
                </a:solidFill>
                <a:latin typeface="Adobe Caslon Pro" pitchFamily="18" charset="0"/>
              </a:rPr>
              <a:t>Un altro modo per costruire un </a:t>
            </a:r>
            <a:endParaRPr lang="it-IT" sz="2000" dirty="0" smtClean="0">
              <a:solidFill>
                <a:schemeClr val="tx2">
                  <a:lumMod val="75000"/>
                </a:schemeClr>
              </a:solidFill>
              <a:latin typeface="Adobe Caslon Pro" pitchFamily="18" charset="0"/>
            </a:endParaRPr>
          </a:p>
          <a:p>
            <a:pPr>
              <a:defRPr/>
            </a:pPr>
            <a:r>
              <a:rPr lang="it-IT" sz="2000" b="1" dirty="0" smtClean="0">
                <a:solidFill>
                  <a:srgbClr val="D8AE16"/>
                </a:solidFill>
                <a:effectLst>
                  <a:outerShdw blurRad="38100" dist="38100" dir="2700000" algn="tl">
                    <a:srgbClr val="000000">
                      <a:alpha val="43137"/>
                    </a:srgbClr>
                  </a:outerShdw>
                </a:effectLst>
                <a:latin typeface="Adobe Caslon Pro" pitchFamily="18" charset="0"/>
              </a:rPr>
              <a:t>rettangolo </a:t>
            </a:r>
            <a:r>
              <a:rPr lang="it-IT" sz="2000" b="1" dirty="0">
                <a:solidFill>
                  <a:srgbClr val="D8AE16"/>
                </a:solidFill>
                <a:effectLst>
                  <a:outerShdw blurRad="38100" dist="38100" dir="2700000" algn="tl">
                    <a:srgbClr val="000000">
                      <a:alpha val="43137"/>
                    </a:srgbClr>
                  </a:outerShdw>
                </a:effectLst>
                <a:latin typeface="Adobe Caslon Pro" pitchFamily="18" charset="0"/>
              </a:rPr>
              <a:t>aureo</a:t>
            </a:r>
            <a:r>
              <a:rPr lang="it-IT" sz="2000" dirty="0">
                <a:solidFill>
                  <a:schemeClr val="tx2">
                    <a:lumMod val="75000"/>
                  </a:schemeClr>
                </a:solidFill>
                <a:latin typeface="Adobe Caslon Pro" pitchFamily="18" charset="0"/>
              </a:rPr>
              <a:t> è quello di accostare in successione quadrati che </a:t>
            </a:r>
            <a:r>
              <a:rPr lang="it-IT" sz="2000" dirty="0" smtClean="0">
                <a:solidFill>
                  <a:schemeClr val="tx2">
                    <a:lumMod val="75000"/>
                  </a:schemeClr>
                </a:solidFill>
                <a:latin typeface="Adobe Caslon Pro" pitchFamily="18" charset="0"/>
              </a:rPr>
              <a:t>abbiano i </a:t>
            </a:r>
            <a:r>
              <a:rPr lang="it-IT" sz="2000" dirty="0">
                <a:solidFill>
                  <a:schemeClr val="tx2">
                    <a:lumMod val="75000"/>
                  </a:schemeClr>
                </a:solidFill>
                <a:latin typeface="Adobe Caslon Pro" pitchFamily="18" charset="0"/>
              </a:rPr>
              <a:t>lati </a:t>
            </a:r>
            <a:r>
              <a:rPr lang="it-IT" sz="2000" dirty="0" smtClean="0">
                <a:solidFill>
                  <a:schemeClr val="tx2">
                    <a:lumMod val="75000"/>
                  </a:schemeClr>
                </a:solidFill>
                <a:latin typeface="Adobe Caslon Pro" pitchFamily="18" charset="0"/>
              </a:rPr>
              <a:t>di centimetri uguali alle cifre della </a:t>
            </a:r>
            <a:r>
              <a:rPr lang="it-IT" sz="2000" b="1" dirty="0" smtClean="0">
                <a:solidFill>
                  <a:srgbClr val="D8AE16"/>
                </a:solidFill>
                <a:effectLst>
                  <a:outerShdw blurRad="38100" dist="38100" dir="2700000" algn="tl">
                    <a:srgbClr val="000000">
                      <a:alpha val="43137"/>
                    </a:srgbClr>
                  </a:outerShdw>
                </a:effectLst>
                <a:latin typeface="Adobe Caslon Pro" pitchFamily="18" charset="0"/>
              </a:rPr>
              <a:t>successione </a:t>
            </a:r>
            <a:r>
              <a:rPr lang="it-IT" sz="2000" b="1" dirty="0">
                <a:solidFill>
                  <a:srgbClr val="D8AE16"/>
                </a:solidFill>
                <a:effectLst>
                  <a:outerShdw blurRad="38100" dist="38100" dir="2700000" algn="tl">
                    <a:srgbClr val="000000">
                      <a:alpha val="43137"/>
                    </a:srgbClr>
                  </a:outerShdw>
                </a:effectLst>
                <a:latin typeface="Adobe Caslon Pro" pitchFamily="18" charset="0"/>
              </a:rPr>
              <a:t>di Fibonacci</a:t>
            </a:r>
          </a:p>
        </p:txBody>
      </p:sp>
      <p:graphicFrame>
        <p:nvGraphicFramePr>
          <p:cNvPr id="15" name="Tabella 14"/>
          <p:cNvGraphicFramePr>
            <a:graphicFrameLocks noGrp="1"/>
          </p:cNvGraphicFramePr>
          <p:nvPr/>
        </p:nvGraphicFramePr>
        <p:xfrm>
          <a:off x="3924300" y="3068638"/>
          <a:ext cx="4896541" cy="3096344"/>
        </p:xfrm>
        <a:graphic>
          <a:graphicData uri="http://schemas.openxmlformats.org/drawingml/2006/table">
            <a:tbl>
              <a:tblPr firstRow="1" bandRow="1">
                <a:tableStyleId>{22838BEF-8BB2-4498-84A7-C5851F593DF1}</a:tableStyleId>
              </a:tblPr>
              <a:tblGrid>
                <a:gridCol w="376657"/>
                <a:gridCol w="376657"/>
                <a:gridCol w="376657"/>
                <a:gridCol w="376657"/>
                <a:gridCol w="376657"/>
                <a:gridCol w="376657"/>
                <a:gridCol w="376657"/>
                <a:gridCol w="376657"/>
                <a:gridCol w="376657"/>
                <a:gridCol w="376657"/>
                <a:gridCol w="376657"/>
                <a:gridCol w="376657"/>
                <a:gridCol w="376657"/>
              </a:tblGrid>
              <a:tr h="387043">
                <a:tc>
                  <a:txBody>
                    <a:bodyPr/>
                    <a:lstStyle/>
                    <a:p>
                      <a:endParaRPr lang="it-IT" dirty="0"/>
                    </a:p>
                  </a:txBody>
                  <a:tcPr>
                    <a:solidFill>
                      <a:srgbClr val="EAE016"/>
                    </a:solidFill>
                  </a:tcPr>
                </a:tc>
                <a:tc>
                  <a:txBody>
                    <a:bodyPr/>
                    <a:lstStyle/>
                    <a:p>
                      <a:endParaRPr lang="it-IT"/>
                    </a:p>
                  </a:txBody>
                  <a:tcPr>
                    <a:solidFill>
                      <a:srgbClr val="EAE016"/>
                    </a:solidFill>
                  </a:tcPr>
                </a:tc>
                <a:tc>
                  <a:txBody>
                    <a:bodyPr/>
                    <a:lstStyle/>
                    <a:p>
                      <a:endParaRPr lang="it-IT"/>
                    </a:p>
                  </a:txBody>
                  <a:tcPr>
                    <a:solidFill>
                      <a:srgbClr val="EAE016"/>
                    </a:solidFill>
                  </a:tcPr>
                </a:tc>
                <a:tc>
                  <a:txBody>
                    <a:bodyPr/>
                    <a:lstStyle/>
                    <a:p>
                      <a:endParaRPr lang="it-IT"/>
                    </a:p>
                  </a:txBody>
                  <a:tcPr>
                    <a:solidFill>
                      <a:srgbClr val="EAE016"/>
                    </a:solidFill>
                  </a:tcPr>
                </a:tc>
                <a:tc>
                  <a:txBody>
                    <a:bodyPr/>
                    <a:lstStyle/>
                    <a:p>
                      <a:endParaRPr lang="it-IT" dirty="0"/>
                    </a:p>
                  </a:txBody>
                  <a:tcPr>
                    <a:solidFill>
                      <a:srgbClr val="EAE016"/>
                    </a:solidFill>
                  </a:tcPr>
                </a:tc>
                <a:tc>
                  <a:txBody>
                    <a:bodyPr/>
                    <a:lstStyle/>
                    <a:p>
                      <a:endParaRPr lang="it-IT"/>
                    </a:p>
                  </a:txBody>
                  <a:tcPr>
                    <a:solidFill>
                      <a:srgbClr val="EAE016"/>
                    </a:solidFill>
                  </a:tcPr>
                </a:tc>
                <a:tc>
                  <a:txBody>
                    <a:bodyPr/>
                    <a:lstStyle/>
                    <a:p>
                      <a:endParaRPr lang="it-IT"/>
                    </a:p>
                  </a:txBody>
                  <a:tcPr>
                    <a:solidFill>
                      <a:srgbClr val="EAE016"/>
                    </a:solidFill>
                  </a:tcPr>
                </a:tc>
                <a:tc>
                  <a:txBody>
                    <a:bodyPr/>
                    <a:lstStyle/>
                    <a:p>
                      <a:endParaRPr lang="it-IT" dirty="0"/>
                    </a:p>
                  </a:txBody>
                  <a:tcPr>
                    <a:solidFill>
                      <a:srgbClr val="EAE016"/>
                    </a:solidFill>
                  </a:tcPr>
                </a:tc>
                <a:tc>
                  <a:txBody>
                    <a:bodyPr/>
                    <a:lstStyle/>
                    <a:p>
                      <a:endParaRPr lang="it-IT"/>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r>
              <a:tr h="387043">
                <a:tc>
                  <a:txBody>
                    <a:bodyPr/>
                    <a:lstStyle/>
                    <a:p>
                      <a:endParaRPr lang="it-IT" b="1">
                        <a:effectLst>
                          <a:outerShdw blurRad="38100" dist="38100" dir="2700000" algn="tl">
                            <a:srgbClr val="000000">
                              <a:alpha val="43137"/>
                            </a:srgbClr>
                          </a:outerShdw>
                        </a:effectLst>
                      </a:endParaRPr>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3</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2</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c>
                  <a:txBody>
                    <a:bodyPr/>
                    <a:lstStyle/>
                    <a:p>
                      <a:endParaRPr lang="it-IT" sz="900" dirty="0"/>
                    </a:p>
                  </a:txBody>
                  <a:tcPr>
                    <a:solidFill>
                      <a:srgbClr val="EAE016"/>
                    </a:solidFill>
                  </a:tcPr>
                </a:tc>
              </a:tr>
              <a:tr h="387043">
                <a:tc>
                  <a:txBody>
                    <a:bodyPr/>
                    <a:lstStyle/>
                    <a:p>
                      <a:endParaRPr lang="it-IT" b="1">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1</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1</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r>
              <a:tr h="387043">
                <a:tc>
                  <a:txBody>
                    <a:bodyPr/>
                    <a:lstStyle/>
                    <a:p>
                      <a:endParaRPr lang="it-IT"/>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8</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r>
              <a:tr h="387043">
                <a:tc>
                  <a:txBody>
                    <a:bodyPr/>
                    <a:lstStyle/>
                    <a:p>
                      <a:endParaRPr lang="it-IT"/>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r>
              <a:tr h="387043">
                <a:tc>
                  <a:txBody>
                    <a:bodyPr/>
                    <a:lstStyle/>
                    <a:p>
                      <a:endParaRPr lang="it-IT"/>
                    </a:p>
                  </a:txBody>
                  <a:tcPr>
                    <a:solidFill>
                      <a:srgbClr val="EAE016"/>
                    </a:solidFill>
                  </a:tcPr>
                </a:tc>
                <a:tc>
                  <a:txBody>
                    <a:bodyPr/>
                    <a:lstStyle/>
                    <a:p>
                      <a:r>
                        <a:rPr lang="it-IT" sz="1600" b="1" dirty="0" smtClean="0">
                          <a:solidFill>
                            <a:srgbClr val="0070C0"/>
                          </a:solidFill>
                          <a:effectLst>
                            <a:outerShdw blurRad="38100" dist="38100" dir="2700000" algn="tl">
                              <a:srgbClr val="000000">
                                <a:alpha val="43137"/>
                              </a:srgbClr>
                            </a:outerShdw>
                          </a:effectLst>
                        </a:rPr>
                        <a:t>5</a:t>
                      </a:r>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16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b="1" dirty="0">
                        <a:solidFill>
                          <a:srgbClr val="0070C0"/>
                        </a:solidFill>
                        <a:effectLst>
                          <a:outerShdw blurRad="38100" dist="38100" dir="2700000" algn="tl">
                            <a:srgbClr val="000000">
                              <a:alpha val="43137"/>
                            </a:srgbClr>
                          </a:outerShdw>
                        </a:effectLst>
                      </a:endParaRPr>
                    </a:p>
                  </a:txBody>
                  <a:tcPr>
                    <a:solidFill>
                      <a:srgbClr val="EAE016"/>
                    </a:solidFill>
                  </a:tcPr>
                </a:tc>
                <a:tc>
                  <a:txBody>
                    <a:bodyPr/>
                    <a:lstStyle/>
                    <a:p>
                      <a:endParaRPr lang="it-IT" sz="900" dirty="0"/>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r>
              <a:tr h="387043">
                <a:tc>
                  <a:txBody>
                    <a:bodyPr/>
                    <a:lstStyle/>
                    <a:p>
                      <a:endParaRPr lang="it-IT"/>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c>
                  <a:txBody>
                    <a:bodyPr/>
                    <a:lstStyle/>
                    <a:p>
                      <a:endParaRPr lang="it-IT" sz="900"/>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c>
                  <a:txBody>
                    <a:bodyPr/>
                    <a:lstStyle/>
                    <a:p>
                      <a:endParaRPr lang="it-IT" sz="900"/>
                    </a:p>
                  </a:txBody>
                  <a:tcPr>
                    <a:solidFill>
                      <a:srgbClr val="EAE016"/>
                    </a:solidFill>
                  </a:tcPr>
                </a:tc>
                <a:tc>
                  <a:txBody>
                    <a:bodyPr/>
                    <a:lstStyle/>
                    <a:p>
                      <a:endParaRPr lang="it-IT" sz="900"/>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c>
                  <a:txBody>
                    <a:bodyPr/>
                    <a:lstStyle/>
                    <a:p>
                      <a:endParaRPr lang="it-IT" sz="900" dirty="0"/>
                    </a:p>
                  </a:txBody>
                  <a:tcPr>
                    <a:solidFill>
                      <a:srgbClr val="EAE016"/>
                    </a:solidFill>
                  </a:tcPr>
                </a:tc>
              </a:tr>
              <a:tr h="387043">
                <a:tc>
                  <a:txBody>
                    <a:bodyPr/>
                    <a:lstStyle/>
                    <a:p>
                      <a:endParaRPr lang="it-IT"/>
                    </a:p>
                  </a:txBody>
                  <a:tcPr>
                    <a:solidFill>
                      <a:srgbClr val="EAE016"/>
                    </a:solidFill>
                  </a:tcPr>
                </a:tc>
                <a:tc>
                  <a:txBody>
                    <a:bodyPr/>
                    <a:lstStyle/>
                    <a:p>
                      <a:endParaRPr lang="it-IT"/>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c>
                  <a:txBody>
                    <a:bodyPr/>
                    <a:lstStyle/>
                    <a:p>
                      <a:endParaRPr lang="it-IT" dirty="0"/>
                    </a:p>
                  </a:txBody>
                  <a:tcPr>
                    <a:solidFill>
                      <a:srgbClr val="EAE016"/>
                    </a:solidFill>
                  </a:tcPr>
                </a:tc>
              </a:tr>
            </a:tbl>
          </a:graphicData>
        </a:graphic>
      </p:graphicFrame>
      <p:cxnSp>
        <p:nvCxnSpPr>
          <p:cNvPr id="17" name="Connettore 1 16"/>
          <p:cNvCxnSpPr/>
          <p:nvPr/>
        </p:nvCxnSpPr>
        <p:spPr>
          <a:xfrm>
            <a:off x="3924300" y="4221163"/>
            <a:ext cx="18716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5076825" y="3068638"/>
            <a:ext cx="0" cy="1152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5795963" y="3068638"/>
            <a:ext cx="0" cy="30972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5076825" y="3860800"/>
            <a:ext cx="7191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5435600" y="3860800"/>
            <a:ext cx="0" cy="360363"/>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404813"/>
            <a:ext cx="8229600" cy="1143000"/>
          </a:xfrm>
        </p:spPr>
        <p:txBody>
          <a:bodyPr rtlCol="0">
            <a:noAutofit/>
          </a:bodyPr>
          <a:lstStyle/>
          <a:p>
            <a:pPr algn="l" eaLnBrk="1" fontAlgn="auto" hangingPunct="1">
              <a:spcAft>
                <a:spcPts val="0"/>
              </a:spcAft>
              <a:defRPr/>
            </a:pPr>
            <a:r>
              <a:rPr lang="it-IT" sz="2400" dirty="0" smtClean="0">
                <a:solidFill>
                  <a:schemeClr val="accent6">
                    <a:lumMod val="50000"/>
                  </a:schemeClr>
                </a:solidFill>
              </a:rPr>
              <a:t/>
            </a:r>
            <a:br>
              <a:rPr lang="it-IT" sz="2400" dirty="0" smtClean="0">
                <a:solidFill>
                  <a:schemeClr val="accent6">
                    <a:lumMod val="50000"/>
                  </a:schemeClr>
                </a:solidFill>
              </a:rPr>
            </a:br>
            <a:endParaRPr lang="it-IT" sz="3600" dirty="0"/>
          </a:p>
        </p:txBody>
      </p:sp>
      <p:sp>
        <p:nvSpPr>
          <p:cNvPr id="3" name="Segnaposto contenuto 2"/>
          <p:cNvSpPr>
            <a:spLocks noGrp="1"/>
          </p:cNvSpPr>
          <p:nvPr>
            <p:ph sz="half" idx="1"/>
          </p:nvPr>
        </p:nvSpPr>
        <p:spPr>
          <a:xfrm>
            <a:off x="0" y="0"/>
            <a:ext cx="4038600" cy="6858000"/>
          </a:xfrm>
          <a:solidFill>
            <a:schemeClr val="accent6">
              <a:lumMod val="60000"/>
              <a:lumOff val="40000"/>
            </a:schemeClr>
          </a:solidFill>
        </p:spPr>
        <p:txBody>
          <a:bodyPr rtlCol="0">
            <a:noAutofit/>
          </a:bodyPr>
          <a:lstStyle/>
          <a:p>
            <a:pPr eaLnBrk="1" fontAlgn="auto" hangingPunct="1">
              <a:spcAft>
                <a:spcPts val="0"/>
              </a:spcAft>
              <a:buFont typeface="Arial" pitchFamily="34" charset="0"/>
              <a:buNone/>
              <a:defRPr/>
            </a:pPr>
            <a:r>
              <a:rPr lang="it-IT" sz="2400" b="1" i="1" dirty="0" smtClean="0">
                <a:solidFill>
                  <a:schemeClr val="accent6">
                    <a:lumMod val="50000"/>
                  </a:schemeClr>
                </a:solidFill>
                <a:latin typeface="Adobe Caslon Pro" pitchFamily="18" charset="0"/>
              </a:rPr>
              <a:t> </a:t>
            </a:r>
            <a:r>
              <a:rPr lang="it-IT" sz="2000" b="1" i="1" dirty="0" smtClean="0">
                <a:solidFill>
                  <a:schemeClr val="accent6">
                    <a:lumMod val="50000"/>
                  </a:schemeClr>
                </a:solidFill>
                <a:latin typeface="Adobe Caslon Pro" pitchFamily="18" charset="0"/>
              </a:rPr>
              <a:t>    </a:t>
            </a:r>
          </a:p>
          <a:p>
            <a:pPr eaLnBrk="1" fontAlgn="auto" hangingPunct="1">
              <a:spcAft>
                <a:spcPts val="0"/>
              </a:spcAft>
              <a:buFont typeface="Arial" pitchFamily="34" charset="0"/>
              <a:buNone/>
              <a:defRPr/>
            </a:pPr>
            <a:r>
              <a:rPr lang="it-IT" sz="2000" dirty="0" smtClean="0">
                <a:solidFill>
                  <a:schemeClr val="accent6">
                    <a:lumMod val="50000"/>
                  </a:schemeClr>
                </a:solidFill>
                <a:latin typeface="Adobe Caslon Pro" pitchFamily="18" charset="0"/>
              </a:rPr>
              <a:t>La risposta è la seguente:</a:t>
            </a:r>
          </a:p>
          <a:p>
            <a:pPr eaLnBrk="1" fontAlgn="auto" hangingPunct="1">
              <a:spcAft>
                <a:spcPts val="0"/>
              </a:spcAft>
              <a:buFont typeface="Arial" pitchFamily="34" charset="0"/>
              <a:buNone/>
              <a:defRPr/>
            </a:pPr>
            <a:r>
              <a:rPr lang="it-IT" sz="2000" dirty="0" smtClean="0">
                <a:solidFill>
                  <a:schemeClr val="accent6">
                    <a:lumMod val="50000"/>
                  </a:schemeClr>
                </a:solidFill>
                <a:latin typeface="Adobe Caslon Pro" pitchFamily="18" charset="0"/>
              </a:rPr>
              <a:t/>
            </a:r>
            <a:br>
              <a:rPr lang="it-IT" sz="2000" dirty="0" smtClean="0">
                <a:solidFill>
                  <a:schemeClr val="accent6">
                    <a:lumMod val="50000"/>
                  </a:schemeClr>
                </a:solidFill>
                <a:latin typeface="Adobe Caslon Pro" pitchFamily="18" charset="0"/>
              </a:rPr>
            </a:br>
            <a:r>
              <a:rPr lang="it-IT" sz="2000" dirty="0" smtClean="0">
                <a:solidFill>
                  <a:schemeClr val="accent6">
                    <a:lumMod val="50000"/>
                  </a:schemeClr>
                </a:solidFill>
                <a:latin typeface="Adobe Caslon Pro" pitchFamily="18" charset="0"/>
              </a:rPr>
              <a:t>alla fine del primo mese si ha la prima coppia; </a:t>
            </a:r>
          </a:p>
          <a:p>
            <a:pPr eaLnBrk="1" fontAlgn="auto" hangingPunct="1">
              <a:spcAft>
                <a:spcPts val="0"/>
              </a:spcAft>
              <a:buFont typeface="Arial" pitchFamily="34" charset="0"/>
              <a:buNone/>
              <a:defRPr/>
            </a:pPr>
            <a:endParaRPr lang="it-IT" sz="2000"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r>
              <a:rPr lang="it-IT" sz="2000" dirty="0" smtClean="0">
                <a:solidFill>
                  <a:schemeClr val="accent6">
                    <a:lumMod val="50000"/>
                  </a:schemeClr>
                </a:solidFill>
                <a:latin typeface="Adobe Caslon Pro" pitchFamily="18" charset="0"/>
              </a:rPr>
              <a:t>     alla fine del secondo mese si ha la prima coppia e una coppia da questa generata; </a:t>
            </a:r>
          </a:p>
          <a:p>
            <a:pPr eaLnBrk="1" fontAlgn="auto" hangingPunct="1">
              <a:spcAft>
                <a:spcPts val="0"/>
              </a:spcAft>
              <a:buFont typeface="Arial" pitchFamily="34" charset="0"/>
              <a:buNone/>
              <a:defRPr/>
            </a:pPr>
            <a:r>
              <a:rPr lang="it-IT" sz="2000" dirty="0" smtClean="0">
                <a:solidFill>
                  <a:schemeClr val="accent6">
                    <a:lumMod val="50000"/>
                  </a:schemeClr>
                </a:solidFill>
                <a:latin typeface="Adobe Caslon Pro" pitchFamily="18" charset="0"/>
              </a:rPr>
              <a:t/>
            </a:r>
            <a:br>
              <a:rPr lang="it-IT" sz="2000" dirty="0" smtClean="0">
                <a:solidFill>
                  <a:schemeClr val="accent6">
                    <a:lumMod val="50000"/>
                  </a:schemeClr>
                </a:solidFill>
                <a:latin typeface="Adobe Caslon Pro" pitchFamily="18" charset="0"/>
              </a:rPr>
            </a:br>
            <a:r>
              <a:rPr lang="it-IT" sz="2000" dirty="0" smtClean="0">
                <a:solidFill>
                  <a:schemeClr val="accent6">
                    <a:lumMod val="50000"/>
                  </a:schemeClr>
                </a:solidFill>
                <a:latin typeface="Adobe Caslon Pro" pitchFamily="18" charset="0"/>
              </a:rPr>
              <a:t>alla fine del terzo mese si aggiunge una terza coppia; </a:t>
            </a:r>
          </a:p>
          <a:p>
            <a:pPr eaLnBrk="1" fontAlgn="auto" hangingPunct="1">
              <a:spcAft>
                <a:spcPts val="0"/>
              </a:spcAft>
              <a:buFont typeface="Arial" pitchFamily="34" charset="0"/>
              <a:buNone/>
              <a:defRPr/>
            </a:pPr>
            <a:r>
              <a:rPr lang="it-IT" sz="2000" dirty="0" smtClean="0">
                <a:solidFill>
                  <a:schemeClr val="accent6">
                    <a:lumMod val="50000"/>
                  </a:schemeClr>
                </a:solidFill>
                <a:latin typeface="Adobe Caslon Pro" pitchFamily="18" charset="0"/>
              </a:rPr>
              <a:t/>
            </a:r>
            <a:br>
              <a:rPr lang="it-IT" sz="2000" dirty="0" smtClean="0">
                <a:solidFill>
                  <a:schemeClr val="accent6">
                    <a:lumMod val="50000"/>
                  </a:schemeClr>
                </a:solidFill>
                <a:latin typeface="Adobe Caslon Pro" pitchFamily="18" charset="0"/>
              </a:rPr>
            </a:br>
            <a:r>
              <a:rPr lang="it-IT" sz="2000" dirty="0" smtClean="0">
                <a:solidFill>
                  <a:schemeClr val="accent6">
                    <a:lumMod val="50000"/>
                  </a:schemeClr>
                </a:solidFill>
                <a:latin typeface="Adobe Caslon Pro" pitchFamily="18" charset="0"/>
              </a:rPr>
              <a:t>alla fine del quarto mese si hanno 5 coppie, perché anche la seconda coppia ha incominciato a generare e così via:</a:t>
            </a:r>
            <a:br>
              <a:rPr lang="it-IT" sz="2000" dirty="0" smtClean="0">
                <a:solidFill>
                  <a:schemeClr val="accent6">
                    <a:lumMod val="50000"/>
                  </a:schemeClr>
                </a:solidFill>
                <a:latin typeface="Adobe Caslon Pro" pitchFamily="18" charset="0"/>
              </a:rPr>
            </a:br>
            <a:r>
              <a:rPr lang="it-IT" sz="2000" dirty="0" smtClean="0">
                <a:solidFill>
                  <a:schemeClr val="accent6">
                    <a:lumMod val="50000"/>
                  </a:schemeClr>
                </a:solidFill>
                <a:latin typeface="Adobe Caslon Pro" pitchFamily="18" charset="0"/>
              </a:rPr>
              <a:t>1, </a:t>
            </a:r>
            <a:r>
              <a:rPr lang="it-IT" sz="2000" dirty="0" err="1" smtClean="0">
                <a:solidFill>
                  <a:schemeClr val="accent6">
                    <a:lumMod val="50000"/>
                  </a:schemeClr>
                </a:solidFill>
                <a:latin typeface="Adobe Caslon Pro" pitchFamily="18" charset="0"/>
              </a:rPr>
              <a:t>1</a:t>
            </a:r>
            <a:r>
              <a:rPr lang="it-IT" sz="2000" dirty="0" smtClean="0">
                <a:solidFill>
                  <a:schemeClr val="accent6">
                    <a:lumMod val="50000"/>
                  </a:schemeClr>
                </a:solidFill>
                <a:latin typeface="Adobe Caslon Pro" pitchFamily="18" charset="0"/>
              </a:rPr>
              <a:t>, 2, 3, 5, 8, 13, 21, 34, 55, 89, 144, 233, 377, 610, 987, 1597, 2584, 4181, 6765, 10946, 17711….</a:t>
            </a:r>
            <a:r>
              <a:rPr lang="it-IT" sz="2000" b="1" dirty="0" smtClean="0">
                <a:solidFill>
                  <a:schemeClr val="accent6">
                    <a:lumMod val="50000"/>
                  </a:schemeClr>
                </a:solidFill>
                <a:latin typeface="Adobe Caslon Pro" pitchFamily="18" charset="0"/>
              </a:rPr>
              <a:t>                          </a:t>
            </a:r>
            <a:endParaRPr lang="it-IT" sz="2400" b="1"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r>
              <a:rPr lang="it-IT" sz="2400" b="1" dirty="0" smtClean="0">
                <a:solidFill>
                  <a:schemeClr val="accent6">
                    <a:lumMod val="50000"/>
                  </a:schemeClr>
                </a:solidFill>
                <a:latin typeface="Adobe Caslon Pro" pitchFamily="18" charset="0"/>
              </a:rPr>
              <a:t>     </a:t>
            </a:r>
            <a:endParaRPr lang="it-IT" sz="2400" b="1" i="1" dirty="0" smtClean="0">
              <a:solidFill>
                <a:schemeClr val="accent6">
                  <a:lumMod val="50000"/>
                </a:schemeClr>
              </a:solidFill>
              <a:latin typeface="Adobe Caslon Pro" pitchFamily="18" charset="0"/>
            </a:endParaRPr>
          </a:p>
          <a:p>
            <a:pPr eaLnBrk="1" fontAlgn="auto" hangingPunct="1">
              <a:spcAft>
                <a:spcPts val="0"/>
              </a:spcAft>
              <a:buFont typeface="Arial" pitchFamily="34" charset="0"/>
              <a:buNone/>
              <a:defRPr/>
            </a:pPr>
            <a:endParaRPr lang="it-IT" sz="2400" dirty="0" smtClean="0">
              <a:solidFill>
                <a:schemeClr val="accent6">
                  <a:lumMod val="50000"/>
                </a:schemeClr>
              </a:solidFill>
            </a:endParaRPr>
          </a:p>
          <a:p>
            <a:pPr eaLnBrk="1" fontAlgn="auto" hangingPunct="1">
              <a:spcAft>
                <a:spcPts val="0"/>
              </a:spcAft>
              <a:buFont typeface="Arial" pitchFamily="34" charset="0"/>
              <a:buNone/>
              <a:defRPr/>
            </a:pPr>
            <a:endParaRPr lang="it-IT" sz="2400" dirty="0" smtClean="0">
              <a:solidFill>
                <a:schemeClr val="accent6">
                  <a:lumMod val="50000"/>
                </a:schemeClr>
              </a:solidFill>
            </a:endParaRPr>
          </a:p>
        </p:txBody>
      </p:sp>
      <p:pic>
        <p:nvPicPr>
          <p:cNvPr id="4100" name="Immagine 9" descr="image008.jpg"/>
          <p:cNvPicPr>
            <a:picLocks noChangeAspect="1"/>
          </p:cNvPicPr>
          <p:nvPr/>
        </p:nvPicPr>
        <p:blipFill>
          <a:blip r:embed="rId2" cstate="print"/>
          <a:srcRect/>
          <a:stretch>
            <a:fillRect/>
          </a:stretch>
        </p:blipFill>
        <p:spPr bwMode="auto">
          <a:xfrm>
            <a:off x="4078288" y="188913"/>
            <a:ext cx="4957762"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088" y="908050"/>
            <a:ext cx="8229600" cy="5616575"/>
          </a:xfrm>
          <a:solidFill>
            <a:schemeClr val="accent6">
              <a:lumMod val="60000"/>
              <a:lumOff val="40000"/>
            </a:schemeClr>
          </a:solidFill>
        </p:spPr>
        <p:txBody>
          <a:bodyPr rtlCol="0">
            <a:noAutofit/>
          </a:bodyPr>
          <a:lstStyle/>
          <a:p>
            <a:pPr marL="0" eaLnBrk="1" fontAlgn="auto" hangingPunct="1">
              <a:spcBef>
                <a:spcPts val="0"/>
              </a:spcBef>
              <a:spcAft>
                <a:spcPts val="0"/>
              </a:spcAft>
              <a:buFont typeface="Arial" charset="0"/>
              <a:buNone/>
              <a:defRPr/>
            </a:pPr>
            <a:r>
              <a:rPr lang="it-IT" sz="1600" dirty="0" smtClean="0">
                <a:solidFill>
                  <a:schemeClr val="accent6">
                    <a:lumMod val="50000"/>
                  </a:schemeClr>
                </a:solidFill>
                <a:latin typeface="Adobe Caslon Pro" pitchFamily="18" charset="0"/>
              </a:rPr>
              <a:t>Si parte da un numero che è 1 (il primo), aggiungiamo +1 perchè nella serie ancora non esistono altri numeri  e scriveremo :</a:t>
            </a:r>
            <a:r>
              <a:rPr lang="it-IT" sz="1600" b="1" dirty="0" smtClean="0">
                <a:solidFill>
                  <a:schemeClr val="accent6">
                    <a:lumMod val="50000"/>
                  </a:schemeClr>
                </a:solidFill>
                <a:latin typeface="Adobe Caslon Pro" pitchFamily="18" charset="0"/>
              </a:rPr>
              <a:t>1+1 </a:t>
            </a:r>
          </a:p>
          <a:p>
            <a:pPr marL="0" eaLnBrk="1" fontAlgn="auto" hangingPunct="1">
              <a:spcBef>
                <a:spcPts val="0"/>
              </a:spcBef>
              <a:spcAft>
                <a:spcPts val="0"/>
              </a:spcAft>
              <a:buFont typeface="Arial" charset="0"/>
              <a:buNone/>
              <a:defRPr/>
            </a:pPr>
            <a:endParaRPr lang="it-IT" sz="16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dirty="0" smtClean="0">
                <a:solidFill>
                  <a:schemeClr val="accent6">
                    <a:lumMod val="50000"/>
                  </a:schemeClr>
                </a:solidFill>
                <a:latin typeface="Adobe Caslon Pro" pitchFamily="18" charset="0"/>
              </a:rPr>
              <a:t>la prima somma quindi è 1+1 = 2 </a:t>
            </a:r>
          </a:p>
          <a:p>
            <a:pPr marL="0" eaLnBrk="1" fontAlgn="auto" hangingPunct="1">
              <a:spcBef>
                <a:spcPts val="0"/>
              </a:spcBef>
              <a:spcAft>
                <a:spcPts val="0"/>
              </a:spcAft>
              <a:buFont typeface="Arial" pitchFamily="34" charset="0"/>
              <a:buNone/>
              <a:defRPr/>
            </a:pPr>
            <a:endParaRPr lang="it-IT" sz="16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dirty="0" smtClean="0">
                <a:solidFill>
                  <a:schemeClr val="accent6">
                    <a:lumMod val="50000"/>
                  </a:schemeClr>
                </a:solidFill>
                <a:latin typeface="Adobe Caslon Pro" pitchFamily="18" charset="0"/>
              </a:rPr>
              <a:t>Ora abbiamo il numero 2, allora continuiamo la serie  aggiungendo il 2</a:t>
            </a:r>
            <a:br>
              <a:rPr lang="it-IT" sz="1600" dirty="0" smtClean="0">
                <a:solidFill>
                  <a:schemeClr val="accent6">
                    <a:lumMod val="50000"/>
                  </a:schemeClr>
                </a:solidFill>
                <a:latin typeface="Adobe Caslon Pro" pitchFamily="18" charset="0"/>
              </a:rPr>
            </a:br>
            <a:r>
              <a:rPr lang="it-IT" sz="1600" b="1" dirty="0" smtClean="0">
                <a:solidFill>
                  <a:schemeClr val="accent6">
                    <a:lumMod val="50000"/>
                  </a:schemeClr>
                </a:solidFill>
                <a:latin typeface="Adobe Caslon Pro" pitchFamily="18" charset="0"/>
              </a:rPr>
              <a:t>1+1 + 2</a:t>
            </a:r>
          </a:p>
          <a:p>
            <a:pPr marL="0" eaLnBrk="1" fontAlgn="auto" hangingPunct="1">
              <a:spcBef>
                <a:spcPts val="0"/>
              </a:spcBef>
              <a:spcAft>
                <a:spcPts val="0"/>
              </a:spcAft>
              <a:buFont typeface="Arial" pitchFamily="34" charset="0"/>
              <a:buNone/>
              <a:defRPr/>
            </a:pPr>
            <a:endParaRPr lang="it-IT" sz="16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dirty="0" smtClean="0">
                <a:solidFill>
                  <a:schemeClr val="accent6">
                    <a:lumMod val="50000"/>
                  </a:schemeClr>
                </a:solidFill>
                <a:latin typeface="Adobe Caslon Pro" pitchFamily="18" charset="0"/>
              </a:rPr>
              <a:t>Per continuare la serie dobbiamo fare un'altra somma che è data dal 2 più il numero precedente della serie (in questo caso 1)  2+1 =3</a:t>
            </a:r>
          </a:p>
          <a:p>
            <a:pPr marL="0" eaLnBrk="1" fontAlgn="auto" hangingPunct="1">
              <a:spcBef>
                <a:spcPts val="0"/>
              </a:spcBef>
              <a:spcAft>
                <a:spcPts val="0"/>
              </a:spcAft>
              <a:buFont typeface="Arial" pitchFamily="34" charset="0"/>
              <a:buNone/>
              <a:defRPr/>
            </a:pPr>
            <a:endParaRPr lang="it-IT" sz="16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dirty="0" smtClean="0">
                <a:solidFill>
                  <a:schemeClr val="accent6">
                    <a:lumMod val="50000"/>
                  </a:schemeClr>
                </a:solidFill>
                <a:latin typeface="Adobe Caslon Pro" pitchFamily="18" charset="0"/>
              </a:rPr>
              <a:t>La serie di Fibonacci avrà a questo punto questo andamento:</a:t>
            </a:r>
            <a:br>
              <a:rPr lang="it-IT" sz="1600" dirty="0" smtClean="0">
                <a:solidFill>
                  <a:schemeClr val="accent6">
                    <a:lumMod val="50000"/>
                  </a:schemeClr>
                </a:solidFill>
                <a:latin typeface="Adobe Caslon Pro" pitchFamily="18" charset="0"/>
              </a:rPr>
            </a:br>
            <a:r>
              <a:rPr lang="it-IT" sz="1600" b="1" dirty="0" smtClean="0">
                <a:solidFill>
                  <a:schemeClr val="accent6">
                    <a:lumMod val="50000"/>
                  </a:schemeClr>
                </a:solidFill>
                <a:latin typeface="Adobe Caslon Pro" pitchFamily="18" charset="0"/>
              </a:rPr>
              <a:t>1+1 + 2 + 3 </a:t>
            </a:r>
          </a:p>
          <a:p>
            <a:pPr marL="0" eaLnBrk="1" fontAlgn="auto" hangingPunct="1">
              <a:spcBef>
                <a:spcPts val="0"/>
              </a:spcBef>
              <a:spcAft>
                <a:spcPts val="0"/>
              </a:spcAft>
              <a:buFont typeface="Arial" pitchFamily="34" charset="0"/>
              <a:buNone/>
              <a:defRPr/>
            </a:pPr>
            <a:endParaRPr lang="it-IT" sz="16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dirty="0" smtClean="0">
                <a:solidFill>
                  <a:schemeClr val="accent6">
                    <a:lumMod val="50000"/>
                  </a:schemeClr>
                </a:solidFill>
                <a:latin typeface="Adobe Caslon Pro" pitchFamily="18" charset="0"/>
              </a:rPr>
              <a:t>Per continuare dobbiamo fare sempre lo stesso gioco, aggiungere un numero alla serie che è dato dalla somma dei due numeri che lo precedono.... quindi il prossimo numero che andremo ad aggiungere sarà 5 ( 2+3= 5)</a:t>
            </a:r>
          </a:p>
          <a:p>
            <a:pPr marL="0" eaLnBrk="1" fontAlgn="auto" hangingPunct="1">
              <a:spcBef>
                <a:spcPts val="0"/>
              </a:spcBef>
              <a:spcAft>
                <a:spcPts val="0"/>
              </a:spcAft>
              <a:buFont typeface="Arial" pitchFamily="34" charset="0"/>
              <a:buNone/>
              <a:defRPr/>
            </a:pPr>
            <a:endParaRPr lang="it-IT" sz="16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1600" b="1" dirty="0" smtClean="0">
                <a:solidFill>
                  <a:schemeClr val="accent6">
                    <a:lumMod val="50000"/>
                  </a:schemeClr>
                </a:solidFill>
                <a:latin typeface="Adobe Caslon Pro" pitchFamily="18" charset="0"/>
              </a:rPr>
              <a:t>1+1 + 2 + 3 + 5 </a:t>
            </a:r>
            <a:r>
              <a:rPr lang="it-IT" sz="1600" dirty="0" smtClean="0">
                <a:solidFill>
                  <a:schemeClr val="accent6">
                    <a:lumMod val="50000"/>
                  </a:schemeClr>
                </a:solidFill>
                <a:latin typeface="Adobe Caslon Pro" pitchFamily="18" charset="0"/>
              </a:rPr>
              <a:t>e così via ... aggiungendo sempre numeri che otteniamo dalla somma degli ultimi </a:t>
            </a:r>
            <a:r>
              <a:rPr lang="it-IT" sz="1600" dirty="0" err="1" smtClean="0">
                <a:solidFill>
                  <a:schemeClr val="accent6">
                    <a:lumMod val="50000"/>
                  </a:schemeClr>
                </a:solidFill>
                <a:latin typeface="Adobe Caslon Pro" pitchFamily="18" charset="0"/>
              </a:rPr>
              <a:t>due…</a:t>
            </a:r>
            <a:r>
              <a:rPr lang="it-IT" sz="1600" dirty="0" smtClean="0">
                <a:solidFill>
                  <a:schemeClr val="accent6">
                    <a:lumMod val="50000"/>
                  </a:schemeClr>
                </a:solidFill>
                <a:latin typeface="Adobe Caslon Pro" pitchFamily="18" charset="0"/>
              </a:rPr>
              <a:t>..</a:t>
            </a:r>
            <a:endParaRPr lang="it-IT" sz="1400" dirty="0" smtClean="0">
              <a:solidFill>
                <a:schemeClr val="accent6">
                  <a:lumMod val="50000"/>
                </a:schemeClr>
              </a:solidFill>
              <a:latin typeface="Adobe Caslon Pro" pitchFamily="18" charset="0"/>
            </a:endParaRPr>
          </a:p>
          <a:p>
            <a:pPr marL="0" algn="ctr" eaLnBrk="1" fontAlgn="auto" hangingPunct="1">
              <a:spcBef>
                <a:spcPts val="0"/>
              </a:spcBef>
              <a:spcAft>
                <a:spcPts val="0"/>
              </a:spcAft>
              <a:buFont typeface="Arial" pitchFamily="34" charset="0"/>
              <a:buNone/>
              <a:defRPr/>
            </a:pPr>
            <a:r>
              <a:rPr lang="it-IT" sz="1600" b="1" dirty="0" smtClean="0">
                <a:solidFill>
                  <a:schemeClr val="accent6">
                    <a:lumMod val="50000"/>
                  </a:schemeClr>
                </a:solidFill>
                <a:latin typeface="Adobe Caslon Pro" pitchFamily="18" charset="0"/>
              </a:rPr>
              <a:t>OGNI NUMERO DELLA SERIE È LA SOMMA DEI DUE NUMERI CHE LO PRECEDONO IMMEDIATAMENTE</a:t>
            </a:r>
          </a:p>
          <a:p>
            <a:pPr eaLnBrk="1" fontAlgn="auto" hangingPunct="1">
              <a:spcAft>
                <a:spcPts val="0"/>
              </a:spcAft>
              <a:buFont typeface="Arial" pitchFamily="34" charset="0"/>
              <a:buNone/>
              <a:defRPr/>
            </a:pPr>
            <a:endParaRPr lang="it-IT" sz="1200" dirty="0">
              <a:solidFill>
                <a:srgbClr val="C00000"/>
              </a:solidFill>
            </a:endParaRPr>
          </a:p>
        </p:txBody>
      </p:sp>
      <p:graphicFrame>
        <p:nvGraphicFramePr>
          <p:cNvPr id="4" name="Tabella 3"/>
          <p:cNvGraphicFramePr>
            <a:graphicFrameLocks noGrp="1"/>
          </p:cNvGraphicFramePr>
          <p:nvPr/>
        </p:nvGraphicFramePr>
        <p:xfrm>
          <a:off x="827584" y="260648"/>
          <a:ext cx="8208915" cy="576064"/>
        </p:xfrm>
        <a:graphic>
          <a:graphicData uri="http://schemas.openxmlformats.org/drawingml/2006/table">
            <a:tbl>
              <a:tblPr firstRow="1" bandRow="1">
                <a:tableStyleId>{E8B1032C-EA38-4F05-BA0D-38AFFFC7BED3}</a:tableStyleId>
              </a:tblPr>
              <a:tblGrid>
                <a:gridCol w="746265"/>
                <a:gridCol w="746265"/>
                <a:gridCol w="746265"/>
                <a:gridCol w="746265"/>
                <a:gridCol w="746265"/>
                <a:gridCol w="746265"/>
                <a:gridCol w="746265"/>
                <a:gridCol w="746265"/>
                <a:gridCol w="746265"/>
                <a:gridCol w="746265"/>
                <a:gridCol w="746265"/>
              </a:tblGrid>
              <a:tr h="576064">
                <a:tc>
                  <a:txBody>
                    <a:bodyPr/>
                    <a:lstStyle/>
                    <a:p>
                      <a:pPr algn="ctr"/>
                      <a:r>
                        <a:rPr lang="it-IT" sz="2400" dirty="0" smtClean="0">
                          <a:ln>
                            <a:solidFill>
                              <a:srgbClr val="C00000"/>
                            </a:solidFill>
                          </a:ln>
                          <a:solidFill>
                            <a:schemeClr val="accent6">
                              <a:lumMod val="50000"/>
                            </a:schemeClr>
                          </a:solidFill>
                        </a:rPr>
                        <a:t>1</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1</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2</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3</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5</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8</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13</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21</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a:t>
                      </a:r>
                      <a:endParaRPr lang="it-IT" sz="2400" dirty="0">
                        <a:ln>
                          <a:solidFill>
                            <a:srgbClr val="C00000"/>
                          </a:solidFill>
                        </a:ln>
                        <a:solidFill>
                          <a:schemeClr val="accent6">
                            <a:lumMod val="50000"/>
                          </a:schemeClr>
                        </a:solidFill>
                      </a:endParaRPr>
                    </a:p>
                  </a:txBody>
                  <a:tcPr>
                    <a:solidFill>
                      <a:srgbClr val="D8AE16"/>
                    </a:solidFill>
                  </a:tcPr>
                </a:tc>
                <a:tc>
                  <a:txBody>
                    <a:bodyPr/>
                    <a:lstStyle/>
                    <a:p>
                      <a:pPr algn="ctr"/>
                      <a:r>
                        <a:rPr lang="it-IT" sz="2400" dirty="0" smtClean="0">
                          <a:ln>
                            <a:solidFill>
                              <a:srgbClr val="C00000"/>
                            </a:solidFill>
                          </a:ln>
                          <a:solidFill>
                            <a:schemeClr val="accent6">
                              <a:lumMod val="50000"/>
                            </a:schemeClr>
                          </a:solidFill>
                        </a:rPr>
                        <a:t>...</a:t>
                      </a:r>
                      <a:endParaRPr lang="it-IT" sz="2400" dirty="0">
                        <a:ln>
                          <a:solidFill>
                            <a:srgbClr val="C00000"/>
                          </a:solidFill>
                        </a:ln>
                        <a:solidFill>
                          <a:schemeClr val="accent6">
                            <a:lumMod val="50000"/>
                          </a:schemeClr>
                        </a:solidFill>
                      </a:endParaRPr>
                    </a:p>
                  </a:txBody>
                  <a:tcPr>
                    <a:solidFill>
                      <a:srgbClr val="D8AE16"/>
                    </a:solidFill>
                  </a:tcPr>
                </a:tc>
              </a:tr>
            </a:tbl>
          </a:graphicData>
        </a:graphic>
      </p:graphicFrame>
      <p:sp>
        <p:nvSpPr>
          <p:cNvPr id="5" name="Titolo 1"/>
          <p:cNvSpPr txBox="1">
            <a:spLocks/>
          </p:cNvSpPr>
          <p:nvPr/>
        </p:nvSpPr>
        <p:spPr>
          <a:xfrm>
            <a:off x="107950" y="260350"/>
            <a:ext cx="576263" cy="6264275"/>
          </a:xfrm>
          <a:prstGeom prst="rect">
            <a:avLst/>
          </a:prstGeom>
          <a:solidFill>
            <a:srgbClr val="EAE016"/>
          </a:solidFill>
        </p:spPr>
        <p:txBody>
          <a:bodyPr/>
          <a:lstStyle/>
          <a:p>
            <a:pPr algn="ctr" fontAlgn="auto">
              <a:spcAft>
                <a:spcPts val="0"/>
              </a:spcAft>
              <a:defRPr/>
            </a:pPr>
            <a:endPar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endParaRP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S</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C</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O</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P</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R</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I</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AMO</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 </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L</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A</a:t>
            </a:r>
          </a:p>
          <a:p>
            <a:pPr algn="ctr" fontAlgn="auto">
              <a:spcAft>
                <a:spcPts val="0"/>
              </a:spcAft>
              <a:defRPr/>
            </a:pPr>
            <a:endPar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endParaRP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 R</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E</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G</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O</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L</a:t>
            </a:r>
          </a:p>
          <a:p>
            <a:pPr algn="ctr" fontAlgn="auto">
              <a:spcAft>
                <a:spcPts val="0"/>
              </a:spcAft>
              <a:defRPr/>
            </a:pPr>
            <a:r>
              <a:rPr lang="it-IT" sz="2000" b="1" i="1" dirty="0">
                <a:solidFill>
                  <a:schemeClr val="accent6">
                    <a:lumMod val="50000"/>
                  </a:schemeClr>
                </a:solidFill>
                <a:effectLst>
                  <a:outerShdw blurRad="38100" dist="38100" dir="2700000" algn="tl">
                    <a:srgbClr val="000000">
                      <a:alpha val="43137"/>
                    </a:srgbClr>
                  </a:outerShdw>
                </a:effectLst>
                <a:latin typeface="Adobe Caslon Pro" pitchFamily="18" charset="0"/>
                <a:ea typeface="+mj-ea"/>
                <a:cs typeface="+mj-cs"/>
              </a:rPr>
              <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Arial" charset="0"/>
              <a:buNone/>
              <a:defRPr/>
            </a:pPr>
            <a:r>
              <a:rPr lang="it-IT" dirty="0" smtClean="0">
                <a:solidFill>
                  <a:schemeClr val="accent6">
                    <a:lumMod val="50000"/>
                  </a:schemeClr>
                </a:solidFill>
                <a:latin typeface="Adobe Caslon Pro" pitchFamily="18" charset="0"/>
              </a:rPr>
              <a:t>I coniglietti con i quali il Fibonacci fece calcoli</a:t>
            </a:r>
          </a:p>
          <a:p>
            <a:pPr>
              <a:buFont typeface="Arial" charset="0"/>
              <a:buNone/>
              <a:defRPr/>
            </a:pPr>
            <a:r>
              <a:rPr lang="it-IT" dirty="0" smtClean="0">
                <a:solidFill>
                  <a:schemeClr val="accent6">
                    <a:lumMod val="50000"/>
                  </a:schemeClr>
                </a:solidFill>
                <a:latin typeface="Adobe Caslon Pro" pitchFamily="18" charset="0"/>
              </a:rPr>
              <a:t>molto interessanti all’inizio del XIII sec., ci</a:t>
            </a:r>
          </a:p>
          <a:p>
            <a:pPr>
              <a:buFont typeface="Arial" charset="0"/>
              <a:buNone/>
              <a:defRPr/>
            </a:pPr>
            <a:r>
              <a:rPr lang="it-IT" dirty="0" smtClean="0">
                <a:solidFill>
                  <a:schemeClr val="accent6">
                    <a:lumMod val="50000"/>
                  </a:schemeClr>
                </a:solidFill>
                <a:latin typeface="Adobe Caslon Pro" pitchFamily="18" charset="0"/>
              </a:rPr>
              <a:t>serviranno per scoprire qual è la legge con la</a:t>
            </a:r>
          </a:p>
          <a:p>
            <a:pPr>
              <a:buFont typeface="Arial" charset="0"/>
              <a:buNone/>
              <a:defRPr/>
            </a:pPr>
            <a:r>
              <a:rPr lang="it-IT" dirty="0" smtClean="0">
                <a:solidFill>
                  <a:schemeClr val="accent6">
                    <a:lumMod val="50000"/>
                  </a:schemeClr>
                </a:solidFill>
                <a:latin typeface="Adobe Caslon Pro" pitchFamily="18" charset="0"/>
              </a:rPr>
              <a:t>quale si generano molte </a:t>
            </a:r>
            <a:r>
              <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successioni in natura. </a:t>
            </a:r>
          </a:p>
          <a:p>
            <a:pPr>
              <a:buFont typeface="Arial" charset="0"/>
              <a:buNone/>
              <a:defRPr/>
            </a:pPr>
            <a:endPar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algn="ctr">
              <a:buFont typeface="Arial" charset="0"/>
              <a:buNone/>
              <a:defRPr/>
            </a:pPr>
            <a:r>
              <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La natura è regolata dalla matematica più di</a:t>
            </a:r>
          </a:p>
          <a:p>
            <a:pPr algn="ctr">
              <a:buFont typeface="Arial" charset="0"/>
              <a:buNone/>
              <a:defRPr/>
            </a:pPr>
            <a:r>
              <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quanto noi potremmo immaginare!</a:t>
            </a:r>
          </a:p>
          <a:p>
            <a:pPr>
              <a:defRPr/>
            </a:pP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1000"/>
            <a:lum/>
          </a:blip>
          <a:srcRect/>
          <a:stretch>
            <a:fillRect l="-9000" r="-9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260350"/>
            <a:ext cx="8229600" cy="7489825"/>
          </a:xfrm>
        </p:spPr>
        <p:txBody>
          <a:bodyPr rtlCol="0">
            <a:noAutofit/>
          </a:bodyPr>
          <a:lstStyle/>
          <a:p>
            <a:pPr marL="0" eaLnBrk="1" fontAlgn="auto" hangingPunct="1">
              <a:lnSpc>
                <a:spcPct val="120000"/>
              </a:lnSpc>
              <a:spcBef>
                <a:spcPts val="0"/>
              </a:spcBef>
              <a:spcAft>
                <a:spcPts val="0"/>
              </a:spcAft>
              <a:buFont typeface="Arial" pitchFamily="34" charset="0"/>
              <a:buNone/>
              <a:defRPr/>
            </a:pPr>
            <a:r>
              <a:rPr lang="it-IT" sz="2000" dirty="0" smtClean="0">
                <a:solidFill>
                  <a:schemeClr val="accent6">
                    <a:lumMod val="50000"/>
                  </a:schemeClr>
                </a:solidFill>
                <a:latin typeface="Adobe Caslon Pro" pitchFamily="18" charset="0"/>
              </a:rPr>
              <a:t>Tra le tante proprietà della </a:t>
            </a: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successione di Fibonacci</a:t>
            </a:r>
            <a:r>
              <a:rPr lang="it-IT" sz="2000" dirty="0" smtClean="0">
                <a:solidFill>
                  <a:schemeClr val="accent6">
                    <a:lumMod val="50000"/>
                  </a:schemeClr>
                </a:solidFill>
                <a:latin typeface="Adobe Caslon Pro" pitchFamily="18" charset="0"/>
              </a:rPr>
              <a:t> c'è quella dello </a:t>
            </a: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sviluppo dei fiori</a:t>
            </a:r>
            <a:r>
              <a:rPr lang="it-IT" sz="2000"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r>
              <a:rPr lang="it-IT" sz="2000" dirty="0" smtClean="0">
                <a:solidFill>
                  <a:schemeClr val="accent6">
                    <a:lumMod val="50000"/>
                  </a:schemeClr>
                </a:solidFill>
                <a:latin typeface="Adobe Caslon Pro" pitchFamily="18" charset="0"/>
              </a:rPr>
              <a:t>il numero di petali di molti di essi è un numero di Fibonacci. </a:t>
            </a:r>
          </a:p>
          <a:p>
            <a:pPr marL="0" eaLnBrk="1" fontAlgn="auto" hangingPunct="1">
              <a:lnSpc>
                <a:spcPct val="120000"/>
              </a:lnSpc>
              <a:spcBef>
                <a:spcPts val="0"/>
              </a:spcBef>
              <a:spcAft>
                <a:spcPts val="0"/>
              </a:spcAft>
              <a:buFont typeface="Arial" pitchFamily="34" charset="0"/>
              <a:buNone/>
              <a:defRPr/>
            </a:pP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p>
          <a:p>
            <a:pPr marL="0" eaLnBrk="1" fontAlgn="auto" hangingPunct="1">
              <a:lnSpc>
                <a:spcPct val="120000"/>
              </a:lnSpc>
              <a:spcBef>
                <a:spcPts val="0"/>
              </a:spcBef>
              <a:spcAft>
                <a:spcPts val="0"/>
              </a:spcAft>
              <a:buFont typeface="Arial" pitchFamily="34" charset="0"/>
              <a:buNone/>
              <a:defRPr/>
            </a:pP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1</a:t>
            </a:r>
            <a:r>
              <a:rPr lang="it-IT" sz="2000"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2                        </a:t>
            </a: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3</a:t>
            </a: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charset="0"/>
              <a:buNone/>
              <a:defRPr/>
            </a:pPr>
            <a:endParaRPr lang="it-IT" sz="20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charset="0"/>
              <a:buNone/>
              <a:defRPr/>
            </a:pPr>
            <a:endPar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charset="0"/>
              <a:buNone/>
              <a:defRPr/>
            </a:pPr>
            <a:endPar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charset="0"/>
              <a:buNone/>
              <a:defRPr/>
            </a:pPr>
            <a:endPar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charset="0"/>
              <a:buNone/>
              <a:defRPr/>
            </a:pP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5</a:t>
            </a:r>
            <a:r>
              <a:rPr lang="it-IT" sz="2000"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8</a:t>
            </a:r>
            <a:endParaRPr lang="it-IT" sz="2000"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endParaRPr lang="it-IT" sz="20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endParaRPr lang="it-IT" sz="2000" dirty="0" smtClean="0">
              <a:solidFill>
                <a:schemeClr val="accent6">
                  <a:lumMod val="50000"/>
                </a:schemeClr>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13                                                             21</a:t>
            </a:r>
            <a:endParaRPr lang="it-IT" sz="2000"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chemeClr val="accent6">
                    <a:lumMod val="50000"/>
                  </a:schemeClr>
                </a:solidFill>
                <a:latin typeface="Adobe Caslon Pro" pitchFamily="18" charset="0"/>
              </a:rPr>
              <a:t>                                                                                </a:t>
            </a:r>
          </a:p>
          <a:p>
            <a:pPr marL="0" eaLnBrk="1" fontAlgn="auto" hangingPunct="1">
              <a:spcBef>
                <a:spcPts val="0"/>
              </a:spcBef>
              <a:spcAft>
                <a:spcPts val="0"/>
              </a:spcAft>
              <a:buFont typeface="Arial" pitchFamily="34" charset="0"/>
              <a:buNone/>
              <a:defRPr/>
            </a:pPr>
            <a:endParaRPr lang="it-IT" sz="1600" dirty="0" smtClean="0">
              <a:solidFill>
                <a:schemeClr val="accent6">
                  <a:lumMod val="50000"/>
                </a:schemeClr>
              </a:solidFill>
              <a:latin typeface="Adobe Caslon Pro" pitchFamily="18" charset="0"/>
            </a:endParaRPr>
          </a:p>
        </p:txBody>
      </p:sp>
      <p:pic>
        <p:nvPicPr>
          <p:cNvPr id="14" name="Immagine 13" descr="margherita_2.jpg"/>
          <p:cNvPicPr>
            <a:picLocks noChangeAspect="1"/>
          </p:cNvPicPr>
          <p:nvPr/>
        </p:nvPicPr>
        <p:blipFill>
          <a:blip r:embed="rId3" cstate="print"/>
          <a:stretch>
            <a:fillRect/>
          </a:stretch>
        </p:blipFill>
        <p:spPr>
          <a:xfrm>
            <a:off x="3995738" y="4868863"/>
            <a:ext cx="1711325" cy="1773237"/>
          </a:xfrm>
          <a:prstGeom prst="rect">
            <a:avLst/>
          </a:prstGeom>
          <a:ln>
            <a:noFill/>
          </a:ln>
          <a:effectLst>
            <a:outerShdw blurRad="292100" dist="139700" dir="2700000" algn="tl" rotWithShape="0">
              <a:srgbClr val="333333">
                <a:alpha val="65000"/>
              </a:srgbClr>
            </a:outerShdw>
          </a:effectLst>
        </p:spPr>
      </p:pic>
      <p:pic>
        <p:nvPicPr>
          <p:cNvPr id="21" name="Immagine 20" descr="stock-photo-larger-flowers-yellow-daisy-blue-cineraria-red-flower-gerber-daisy-clematis-and-violet-14378551.jpg"/>
          <p:cNvPicPr>
            <a:picLocks noChangeAspect="1"/>
          </p:cNvPicPr>
          <p:nvPr/>
        </p:nvPicPr>
        <p:blipFill>
          <a:blip r:embed="rId4" cstate="print">
            <a:clrChange>
              <a:clrFrom>
                <a:srgbClr val="FFFFFF"/>
              </a:clrFrom>
              <a:clrTo>
                <a:srgbClr val="FFFFFF">
                  <a:alpha val="0"/>
                </a:srgbClr>
              </a:clrTo>
            </a:clrChange>
          </a:blip>
          <a:srcRect l="31554" t="48170" r="34355" b="8479"/>
          <a:stretch>
            <a:fillRect/>
          </a:stretch>
        </p:blipFill>
        <p:spPr>
          <a:xfrm>
            <a:off x="5292725" y="3284538"/>
            <a:ext cx="2016125" cy="1800225"/>
          </a:xfrm>
          <a:prstGeom prst="rect">
            <a:avLst/>
          </a:prstGeom>
          <a:ln>
            <a:noFill/>
          </a:ln>
          <a:effectLst>
            <a:outerShdw blurRad="292100" dist="139700" dir="2700000" algn="tl" rotWithShape="0">
              <a:srgbClr val="333333">
                <a:alpha val="65000"/>
              </a:srgbClr>
            </a:outerShdw>
          </a:effectLst>
        </p:spPr>
      </p:pic>
      <p:pic>
        <p:nvPicPr>
          <p:cNvPr id="6164" name="Picture 20" descr="http://cache2.allpostersimages.com/p/LRG/9/954/KS8K000Z/posters/giglio-in-fiore-i.jpg"/>
          <p:cNvPicPr>
            <a:picLocks noChangeAspect="1" noChangeArrowheads="1"/>
          </p:cNvPicPr>
          <p:nvPr/>
        </p:nvPicPr>
        <p:blipFill>
          <a:blip r:embed="rId5" cstate="print">
            <a:clrChange>
              <a:clrFrom>
                <a:srgbClr val="F9F9ED"/>
              </a:clrFrom>
              <a:clrTo>
                <a:srgbClr val="F9F9ED">
                  <a:alpha val="0"/>
                </a:srgbClr>
              </a:clrTo>
            </a:clrChange>
          </a:blip>
          <a:srcRect/>
          <a:stretch>
            <a:fillRect/>
          </a:stretch>
        </p:blipFill>
        <p:spPr bwMode="auto">
          <a:xfrm>
            <a:off x="250825" y="836613"/>
            <a:ext cx="1763713" cy="2341562"/>
          </a:xfrm>
          <a:prstGeom prst="rect">
            <a:avLst/>
          </a:prstGeom>
          <a:ln>
            <a:noFill/>
          </a:ln>
          <a:effectLst>
            <a:outerShdw blurRad="292100" dist="139700" dir="2700000" algn="tl" rotWithShape="0">
              <a:srgbClr val="333333">
                <a:alpha val="65000"/>
              </a:srgbClr>
            </a:outerShdw>
          </a:effectLst>
        </p:spPr>
      </p:pic>
      <p:pic>
        <p:nvPicPr>
          <p:cNvPr id="30" name="Immagine 29" descr="petali_Fibonacci.jpg"/>
          <p:cNvPicPr>
            <a:picLocks noChangeAspect="1"/>
          </p:cNvPicPr>
          <p:nvPr/>
        </p:nvPicPr>
        <p:blipFill>
          <a:blip r:embed="rId6" cstate="print">
            <a:clrChange>
              <a:clrFrom>
                <a:srgbClr val="F8F4F3"/>
              </a:clrFrom>
              <a:clrTo>
                <a:srgbClr val="F8F4F3">
                  <a:alpha val="0"/>
                </a:srgbClr>
              </a:clrTo>
            </a:clrChange>
          </a:blip>
          <a:stretch>
            <a:fillRect/>
          </a:stretch>
        </p:blipFill>
        <p:spPr>
          <a:xfrm>
            <a:off x="3059113" y="1125538"/>
            <a:ext cx="1512887" cy="1500187"/>
          </a:xfrm>
          <a:prstGeom prst="rect">
            <a:avLst/>
          </a:prstGeom>
          <a:ln>
            <a:noFill/>
          </a:ln>
          <a:effectLst>
            <a:outerShdw blurRad="292100" dist="139700" dir="2700000" algn="tl" rotWithShape="0">
              <a:srgbClr val="333333">
                <a:alpha val="65000"/>
              </a:srgbClr>
            </a:outerShdw>
          </a:effectLst>
        </p:spPr>
      </p:pic>
      <p:pic>
        <p:nvPicPr>
          <p:cNvPr id="6166"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67400" y="1341438"/>
            <a:ext cx="2235200" cy="1708150"/>
          </a:xfrm>
          <a:prstGeom prst="rect">
            <a:avLst/>
          </a:prstGeom>
          <a:ln>
            <a:noFill/>
          </a:ln>
          <a:effectLst>
            <a:outerShdw blurRad="292100" dist="139700" dir="2700000" algn="tl" rotWithShape="0">
              <a:srgbClr val="333333">
                <a:alpha val="65000"/>
              </a:srgbClr>
            </a:outerShdw>
          </a:effectLst>
        </p:spPr>
      </p:pic>
      <p:pic>
        <p:nvPicPr>
          <p:cNvPr id="7176" name="Immagine 32" descr="fmdp2008_038_BlackEyedSusan.jpg"/>
          <p:cNvPicPr>
            <a:picLocks noChangeAspect="1"/>
          </p:cNvPicPr>
          <p:nvPr/>
        </p:nvPicPr>
        <p:blipFill>
          <a:blip r:embed="rId8" cstate="print"/>
          <a:srcRect/>
          <a:stretch>
            <a:fillRect/>
          </a:stretch>
        </p:blipFill>
        <p:spPr bwMode="auto">
          <a:xfrm>
            <a:off x="323850" y="4581525"/>
            <a:ext cx="2049463" cy="2047875"/>
          </a:xfrm>
          <a:prstGeom prst="rect">
            <a:avLst/>
          </a:prstGeom>
          <a:noFill/>
          <a:ln w="9525">
            <a:noFill/>
            <a:miter lim="800000"/>
            <a:headEnd/>
            <a:tailEnd/>
          </a:ln>
        </p:spPr>
      </p:pic>
      <p:pic>
        <p:nvPicPr>
          <p:cNvPr id="7177" name="Picture 26" descr="Periwinkle purple flower - Vinca minor - isolated on Black stock photography"/>
          <p:cNvPicPr>
            <a:picLocks noChangeAspect="1" noChangeArrowheads="1"/>
          </p:cNvPicPr>
          <p:nvPr/>
        </p:nvPicPr>
        <p:blipFill>
          <a:blip r:embed="rId9" cstate="print">
            <a:clrChange>
              <a:clrFrom>
                <a:srgbClr val="000000"/>
              </a:clrFrom>
              <a:clrTo>
                <a:srgbClr val="000000">
                  <a:alpha val="0"/>
                </a:srgbClr>
              </a:clrTo>
            </a:clrChange>
          </a:blip>
          <a:srcRect/>
          <a:stretch>
            <a:fillRect/>
          </a:stretch>
        </p:blipFill>
        <p:spPr bwMode="auto">
          <a:xfrm>
            <a:off x="1042988" y="2420938"/>
            <a:ext cx="23050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250825" y="1268413"/>
            <a:ext cx="9144000" cy="4525962"/>
          </a:xfrm>
        </p:spPr>
        <p:txBody>
          <a:bodyPr/>
          <a:lstStyle/>
          <a:p>
            <a:pPr marL="0" eaLnBrk="1" fontAlgn="auto" hangingPunct="1">
              <a:spcBef>
                <a:spcPts val="0"/>
              </a:spcBef>
              <a:spcAft>
                <a:spcPts val="0"/>
              </a:spcAft>
              <a:buFont typeface="Arial" pitchFamily="34" charset="0"/>
              <a:buNone/>
              <a:defRPr/>
            </a:pPr>
            <a:endParaRPr lang="it-IT" sz="24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4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endParaRPr lang="it-IT" sz="2000" b="1" dirty="0" smtClean="0">
              <a:solidFill>
                <a:schemeClr val="accent6">
                  <a:lumMod val="50000"/>
                </a:schemeClr>
              </a:solidFill>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rgbClr val="FFC000"/>
                </a:solidFill>
                <a:effectLst>
                  <a:outerShdw blurRad="38100" dist="38100" dir="2700000" algn="tl">
                    <a:srgbClr val="000000">
                      <a:alpha val="43137"/>
                    </a:srgbClr>
                  </a:outerShdw>
                </a:effectLst>
                <a:latin typeface="Adobe Caslon Pro" pitchFamily="18" charset="0"/>
              </a:rPr>
              <a:t>21 e 34</a:t>
            </a:r>
          </a:p>
          <a:p>
            <a:pPr marL="0" eaLnBrk="1" fontAlgn="auto" hangingPunct="1">
              <a:spcBef>
                <a:spcPts val="0"/>
              </a:spcBef>
              <a:spcAft>
                <a:spcPts val="0"/>
              </a:spcAft>
              <a:buFont typeface="Arial" pitchFamily="34" charset="0"/>
              <a:buNone/>
              <a:defRPr/>
            </a:pPr>
            <a:endParaRPr lang="it-IT" sz="2000" b="1" dirty="0" smtClean="0">
              <a:solidFill>
                <a:srgbClr val="FFC000"/>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rgbClr val="FFC000"/>
                </a:solidFill>
                <a:effectLst>
                  <a:outerShdw blurRad="38100" dist="38100" dir="2700000" algn="tl">
                    <a:srgbClr val="000000">
                      <a:alpha val="43137"/>
                    </a:srgbClr>
                  </a:outerShdw>
                </a:effectLst>
                <a:latin typeface="Adobe Caslon Pro" pitchFamily="18" charset="0"/>
              </a:rPr>
              <a:t>34 e 55 </a:t>
            </a:r>
          </a:p>
          <a:p>
            <a:pPr marL="0" eaLnBrk="1" fontAlgn="auto" hangingPunct="1">
              <a:spcBef>
                <a:spcPts val="0"/>
              </a:spcBef>
              <a:spcAft>
                <a:spcPts val="0"/>
              </a:spcAft>
              <a:buFont typeface="Arial" pitchFamily="34" charset="0"/>
              <a:buNone/>
              <a:defRPr/>
            </a:pPr>
            <a:endParaRPr lang="it-IT" sz="2000" b="1" dirty="0" smtClean="0">
              <a:solidFill>
                <a:srgbClr val="FFC000"/>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rgbClr val="FFC000"/>
                </a:solidFill>
                <a:effectLst>
                  <a:outerShdw blurRad="38100" dist="38100" dir="2700000" algn="tl">
                    <a:srgbClr val="000000">
                      <a:alpha val="43137"/>
                    </a:srgbClr>
                  </a:outerShdw>
                </a:effectLst>
                <a:latin typeface="Adobe Caslon Pro" pitchFamily="18" charset="0"/>
              </a:rPr>
              <a:t>55 e 89</a:t>
            </a:r>
          </a:p>
          <a:p>
            <a:pPr marL="0" eaLnBrk="1" fontAlgn="auto" hangingPunct="1">
              <a:spcBef>
                <a:spcPts val="0"/>
              </a:spcBef>
              <a:spcAft>
                <a:spcPts val="0"/>
              </a:spcAft>
              <a:buFont typeface="Arial" pitchFamily="34" charset="0"/>
              <a:buNone/>
              <a:defRPr/>
            </a:pPr>
            <a:endParaRPr lang="it-IT" sz="2000" b="1" dirty="0" smtClean="0">
              <a:solidFill>
                <a:srgbClr val="FFC000"/>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rgbClr val="FFC000"/>
                </a:solidFill>
                <a:effectLst>
                  <a:outerShdw blurRad="38100" dist="38100" dir="2700000" algn="tl">
                    <a:srgbClr val="000000">
                      <a:alpha val="43137"/>
                    </a:srgbClr>
                  </a:outerShdw>
                </a:effectLst>
                <a:latin typeface="Adobe Caslon Pro" pitchFamily="18" charset="0"/>
              </a:rPr>
              <a:t>89 e 144 </a:t>
            </a:r>
          </a:p>
          <a:p>
            <a:pPr marL="0" eaLnBrk="1" fontAlgn="auto" hangingPunct="1">
              <a:spcBef>
                <a:spcPts val="0"/>
              </a:spcBef>
              <a:spcAft>
                <a:spcPts val="0"/>
              </a:spcAft>
              <a:buFont typeface="Arial" pitchFamily="34" charset="0"/>
              <a:buNone/>
              <a:defRPr/>
            </a:pPr>
            <a:endParaRPr lang="it-IT" sz="2000" b="1" dirty="0" smtClean="0">
              <a:solidFill>
                <a:srgbClr val="FFC000"/>
              </a:solidFill>
              <a:effectLst>
                <a:outerShdw blurRad="38100" dist="38100" dir="2700000" algn="tl">
                  <a:srgbClr val="000000">
                    <a:alpha val="43137"/>
                  </a:srgbClr>
                </a:outerShdw>
              </a:effectLst>
              <a:latin typeface="Adobe Caslon Pro" pitchFamily="18" charset="0"/>
            </a:endParaRPr>
          </a:p>
          <a:p>
            <a:pPr marL="0" eaLnBrk="1" fontAlgn="auto" hangingPunct="1">
              <a:spcBef>
                <a:spcPts val="0"/>
              </a:spcBef>
              <a:spcAft>
                <a:spcPts val="0"/>
              </a:spcAft>
              <a:buFont typeface="Arial" pitchFamily="34" charset="0"/>
              <a:buNone/>
              <a:defRPr/>
            </a:pPr>
            <a:r>
              <a:rPr lang="it-IT" sz="2000" b="1" dirty="0" smtClean="0">
                <a:solidFill>
                  <a:srgbClr val="FFC000"/>
                </a:solidFill>
                <a:effectLst>
                  <a:outerShdw blurRad="38100" dist="38100" dir="2700000" algn="tl">
                    <a:srgbClr val="000000">
                      <a:alpha val="43137"/>
                    </a:srgbClr>
                  </a:outerShdw>
                </a:effectLst>
                <a:latin typeface="Adobe Caslon Pro" pitchFamily="18" charset="0"/>
              </a:rPr>
              <a:t>semi</a:t>
            </a:r>
          </a:p>
          <a:p>
            <a:pPr>
              <a:defRPr/>
            </a:pPr>
            <a:endParaRPr lang="it-IT" dirty="0"/>
          </a:p>
        </p:txBody>
      </p:sp>
      <p:pic>
        <p:nvPicPr>
          <p:cNvPr id="10" name="Segnaposto contenuto 9" descr="fibonacci.jpg"/>
          <p:cNvPicPr>
            <a:picLocks noGrp="1" noChangeAspect="1"/>
          </p:cNvPicPr>
          <p:nvPr>
            <p:ph sz="half" idx="2"/>
          </p:nvPr>
        </p:nvPicPr>
        <p:blipFill>
          <a:blip r:embed="rId2" cstate="print"/>
          <a:srcRect l="14260" t="4687" r="16410"/>
          <a:stretch>
            <a:fillRect/>
          </a:stretch>
        </p:blipFill>
        <p:spPr>
          <a:xfrm>
            <a:off x="4500563" y="1773238"/>
            <a:ext cx="4392612" cy="4392612"/>
          </a:xfrm>
          <a:effectLst>
            <a:outerShdw blurRad="292100" dist="139700" dir="2700000" algn="tl" rotWithShape="0">
              <a:srgbClr val="333333">
                <a:alpha val="65000"/>
              </a:srgbClr>
            </a:outerShdw>
          </a:effectLst>
        </p:spPr>
      </p:pic>
      <p:sp>
        <p:nvSpPr>
          <p:cNvPr id="11" name="Rettangolo 10"/>
          <p:cNvSpPr/>
          <p:nvPr/>
        </p:nvSpPr>
        <p:spPr>
          <a:xfrm>
            <a:off x="179388" y="260350"/>
            <a:ext cx="8785225" cy="1046163"/>
          </a:xfrm>
          <a:prstGeom prst="rect">
            <a:avLst/>
          </a:prstGeom>
        </p:spPr>
        <p:txBody>
          <a:bodyPr>
            <a:spAutoFit/>
          </a:bodyPr>
          <a:lstStyle/>
          <a:p>
            <a:pPr fontAlgn="auto">
              <a:spcBef>
                <a:spcPts val="0"/>
              </a:spcBef>
              <a:spcAft>
                <a:spcPts val="0"/>
              </a:spcAft>
              <a:defRPr/>
            </a:pPr>
            <a:r>
              <a:rPr lang="it-IT" sz="2400" b="1" dirty="0">
                <a:solidFill>
                  <a:srgbClr val="FFC000"/>
                </a:solidFill>
                <a:effectLst>
                  <a:outerShdw blurRad="38100" dist="38100" dir="2700000" algn="tl">
                    <a:srgbClr val="000000">
                      <a:alpha val="43137"/>
                    </a:srgbClr>
                  </a:outerShdw>
                </a:effectLst>
                <a:latin typeface="Adobe Caslon Pro" pitchFamily="18" charset="0"/>
              </a:rPr>
              <a:t>La testa dei girasoli è costituita da due serie di spirali, una in un senso ed una in un altro.  Il numero di spirali di senso diverso differisce per</a:t>
            </a:r>
          </a:p>
          <a:p>
            <a:pPr fontAlgn="auto">
              <a:spcBef>
                <a:spcPts val="0"/>
              </a:spcBef>
              <a:spcAft>
                <a:spcPts val="0"/>
              </a:spcAft>
              <a:buFont typeface="Arial" pitchFamily="34" charset="0"/>
              <a:buNone/>
              <a:defRPr/>
            </a:pPr>
            <a:endParaRPr lang="it-IT" sz="1400" dirty="0">
              <a:solidFill>
                <a:schemeClr val="accent6">
                  <a:lumMod val="50000"/>
                </a:schemeClr>
              </a:solidFill>
              <a:latin typeface="Adobe Caslon Pro" pitchFamily="18" charset="0"/>
            </a:endParaRPr>
          </a:p>
        </p:txBody>
      </p:sp>
      <p:pic>
        <p:nvPicPr>
          <p:cNvPr id="12" name="Immagine 11" descr="fib31sm.gif"/>
          <p:cNvPicPr>
            <a:picLocks noChangeAspect="1"/>
          </p:cNvPicPr>
          <p:nvPr/>
        </p:nvPicPr>
        <p:blipFill>
          <a:blip r:embed="rId3" cstate="print"/>
          <a:srcRect t="6250" r="52285" b="4687"/>
          <a:stretch>
            <a:fillRect/>
          </a:stretch>
        </p:blipFill>
        <p:spPr>
          <a:xfrm>
            <a:off x="1465263" y="1773238"/>
            <a:ext cx="3086100" cy="4392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476250"/>
            <a:ext cx="8686800" cy="4525963"/>
          </a:xfrm>
        </p:spPr>
        <p:txBody>
          <a:bodyPr/>
          <a:lstStyle/>
          <a:p>
            <a:pPr algn="ctr">
              <a:buFont typeface="Arial" charset="0"/>
              <a:buNone/>
              <a:defRPr/>
            </a:pPr>
            <a:r>
              <a:rPr lang="it-IT" sz="2000" dirty="0" smtClean="0">
                <a:solidFill>
                  <a:schemeClr val="accent6">
                    <a:lumMod val="50000"/>
                  </a:schemeClr>
                </a:solidFill>
                <a:latin typeface="Adobe Caslon Pro" pitchFamily="18" charset="0"/>
              </a:rPr>
              <a:t> </a:t>
            </a:r>
            <a:r>
              <a:rPr lang="it-IT" sz="20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r>
              <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anche le pigne sono fatte a </a:t>
            </a:r>
            <a:r>
              <a:rPr lang="it-IT" b="1" dirty="0" err="1" smtClean="0">
                <a:solidFill>
                  <a:schemeClr val="accent6">
                    <a:lumMod val="50000"/>
                  </a:schemeClr>
                </a:solidFill>
                <a:effectLst>
                  <a:outerShdw blurRad="38100" dist="38100" dir="2700000" algn="tl">
                    <a:srgbClr val="000000">
                      <a:alpha val="43137"/>
                    </a:srgbClr>
                  </a:outerShdw>
                </a:effectLst>
                <a:latin typeface="Adobe Caslon Pro" pitchFamily="18" charset="0"/>
              </a:rPr>
              <a:t>spirale…</a:t>
            </a:r>
            <a:r>
              <a:rPr lang="it-IT"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endParaRPr lang="it-IT" b="1" dirty="0">
              <a:effectLst>
                <a:outerShdw blurRad="38100" dist="38100" dir="2700000" algn="tl">
                  <a:srgbClr val="000000">
                    <a:alpha val="43137"/>
                  </a:srgbClr>
                </a:outerShdw>
              </a:effectLst>
            </a:endParaRPr>
          </a:p>
        </p:txBody>
      </p:sp>
      <p:pic>
        <p:nvPicPr>
          <p:cNvPr id="9219" name="Immagine 6" descr="fibonacci3.jpg"/>
          <p:cNvPicPr>
            <a:picLocks noChangeAspect="1"/>
          </p:cNvPicPr>
          <p:nvPr/>
        </p:nvPicPr>
        <p:blipFill>
          <a:blip r:embed="rId2" cstate="print"/>
          <a:srcRect/>
          <a:stretch>
            <a:fillRect/>
          </a:stretch>
        </p:blipFill>
        <p:spPr bwMode="auto">
          <a:xfrm>
            <a:off x="4572000" y="1343025"/>
            <a:ext cx="3960813" cy="3886200"/>
          </a:xfrm>
          <a:prstGeom prst="rect">
            <a:avLst/>
          </a:prstGeom>
          <a:noFill/>
          <a:ln w="9525">
            <a:noFill/>
            <a:miter lim="800000"/>
            <a:headEnd/>
            <a:tailEnd/>
          </a:ln>
        </p:spPr>
      </p:pic>
      <p:pic>
        <p:nvPicPr>
          <p:cNvPr id="9220" name="Immagine 8" descr="fib27sm.gif"/>
          <p:cNvPicPr>
            <a:picLocks noChangeAspect="1"/>
          </p:cNvPicPr>
          <p:nvPr/>
        </p:nvPicPr>
        <p:blipFill>
          <a:blip r:embed="rId3" cstate="print"/>
          <a:srcRect/>
          <a:stretch>
            <a:fillRect/>
          </a:stretch>
        </p:blipFill>
        <p:spPr bwMode="auto">
          <a:xfrm>
            <a:off x="755650" y="1341438"/>
            <a:ext cx="3875088"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76250"/>
            <a:ext cx="8229600" cy="1143000"/>
          </a:xfrm>
        </p:spPr>
        <p:txBody>
          <a:bodyPr/>
          <a:lstStyle/>
          <a:p>
            <a:pPr>
              <a:defRPr/>
            </a:pPr>
            <a:r>
              <a:rPr lang="it-IT" sz="28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la conchiglia del mollusco </a:t>
            </a:r>
            <a:r>
              <a:rPr lang="it-IT" sz="2800" b="1" dirty="0" err="1" smtClean="0">
                <a:solidFill>
                  <a:schemeClr val="accent6">
                    <a:lumMod val="50000"/>
                  </a:schemeClr>
                </a:solidFill>
                <a:effectLst>
                  <a:outerShdw blurRad="38100" dist="38100" dir="2700000" algn="tl">
                    <a:srgbClr val="000000">
                      <a:alpha val="43137"/>
                    </a:srgbClr>
                  </a:outerShdw>
                </a:effectLst>
                <a:latin typeface="Adobe Caslon Pro" pitchFamily="18" charset="0"/>
              </a:rPr>
              <a:t>Nautilus</a:t>
            </a:r>
            <a:r>
              <a:rPr lang="it-IT" sz="2800" b="1" dirty="0" smtClean="0">
                <a:solidFill>
                  <a:schemeClr val="accent6">
                    <a:lumMod val="50000"/>
                  </a:schemeClr>
                </a:solidFill>
                <a:effectLst>
                  <a:outerShdw blurRad="38100" dist="38100" dir="2700000" algn="tl">
                    <a:srgbClr val="000000">
                      <a:alpha val="43137"/>
                    </a:srgbClr>
                  </a:outerShdw>
                </a:effectLst>
                <a:latin typeface="Adobe Caslon Pro" pitchFamily="18" charset="0"/>
              </a:rPr>
              <a:t> …</a:t>
            </a:r>
            <a:r>
              <a:rPr lang="it-IT" sz="3200" b="1" dirty="0" smtClean="0">
                <a:solidFill>
                  <a:schemeClr val="accent6">
                    <a:lumMod val="50000"/>
                  </a:schemeClr>
                </a:solidFill>
                <a:latin typeface="Adobe Caslon Pro" pitchFamily="18" charset="0"/>
              </a:rPr>
              <a:t/>
            </a:r>
            <a:br>
              <a:rPr lang="it-IT" sz="3200" b="1" dirty="0" smtClean="0">
                <a:solidFill>
                  <a:schemeClr val="accent6">
                    <a:lumMod val="50000"/>
                  </a:schemeClr>
                </a:solidFill>
                <a:latin typeface="Adobe Caslon Pro" pitchFamily="18" charset="0"/>
              </a:rPr>
            </a:br>
            <a:endParaRPr lang="it-IT" sz="3200" b="1" dirty="0"/>
          </a:p>
        </p:txBody>
      </p:sp>
      <p:pic>
        <p:nvPicPr>
          <p:cNvPr id="5" name="Immagine 10" descr="nautilus.jpg"/>
          <p:cNvPicPr>
            <a:picLocks noChangeAspect="1"/>
          </p:cNvPicPr>
          <p:nvPr/>
        </p:nvPicPr>
        <p:blipFill>
          <a:blip r:embed="rId2" cstate="print"/>
          <a:srcRect/>
          <a:stretch>
            <a:fillRect/>
          </a:stretch>
        </p:blipFill>
        <p:spPr bwMode="auto">
          <a:xfrm>
            <a:off x="3635375" y="1412875"/>
            <a:ext cx="5338763" cy="4513263"/>
          </a:xfrm>
          <a:prstGeom prst="rect">
            <a:avLst/>
          </a:prstGeom>
          <a:noFill/>
          <a:ln w="9525">
            <a:noFill/>
            <a:miter lim="800000"/>
            <a:headEnd/>
            <a:tailEnd/>
          </a:ln>
          <a:effectLst>
            <a:outerShdw dist="139700" dir="2700000" algn="tl" rotWithShape="0">
              <a:srgbClr val="333333">
                <a:alpha val="64999"/>
              </a:srgbClr>
            </a:outerShdw>
          </a:effectLst>
        </p:spPr>
      </p:pic>
      <p:pic>
        <p:nvPicPr>
          <p:cNvPr id="20482" name="Picture 2" descr="http://3.bp.blogspot.com/_SiSlbjy4mRI/S6VAuZjCbNI/AAAAAAAAAuQ/Iqirhtvjpxc/s320/Spirale%25201.jpg"/>
          <p:cNvPicPr>
            <a:picLocks noChangeAspect="1" noChangeArrowheads="1"/>
          </p:cNvPicPr>
          <p:nvPr/>
        </p:nvPicPr>
        <p:blipFill>
          <a:blip r:embed="rId3" cstate="print"/>
          <a:stretch>
            <a:fillRect/>
          </a:stretch>
        </p:blipFill>
        <p:spPr bwMode="auto">
          <a:xfrm>
            <a:off x="250825" y="2133600"/>
            <a:ext cx="3048000" cy="2257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889</Words>
  <Application>Microsoft Office PowerPoint</Application>
  <PresentationFormat>Presentazione su schermo (4:3)</PresentationFormat>
  <Paragraphs>215</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  La  successione di Fibonacci    La proporzione aurea     </vt:lpstr>
      <vt:lpstr>Diapositiva 2</vt:lpstr>
      <vt:lpstr> </vt:lpstr>
      <vt:lpstr>Diapositiva 4</vt:lpstr>
      <vt:lpstr>Diapositiva 5</vt:lpstr>
      <vt:lpstr>Diapositiva 6</vt:lpstr>
      <vt:lpstr>Diapositiva 7</vt:lpstr>
      <vt:lpstr>Diapositiva 8</vt:lpstr>
      <vt:lpstr>… la conchiglia del mollusco Nautilus … </vt:lpstr>
      <vt:lpstr>… le foglie …</vt:lpstr>
      <vt:lpstr>… pianeti e…</vt:lpstr>
      <vt:lpstr>…galassie .</vt:lpstr>
      <vt:lpstr>La proporzione aurea </vt:lpstr>
      <vt:lpstr>Vediamola concretamente </vt:lpstr>
      <vt:lpstr>I NUMERI DI FIBONACCI  E LA PROPORZIONE AUREA</vt:lpstr>
      <vt:lpstr>Il rettangolo aureo nell’ arte</vt:lpstr>
      <vt:lpstr>Diapositiva 17</vt:lpstr>
      <vt:lpstr>Nell’opera L’ultima cena di Leonardo da Vinci il rettangolo aureo si può individuare in Gesù,  l’unica figura divina</vt:lpstr>
      <vt:lpstr>Diapositiva 19</vt:lpstr>
      <vt:lpstr>Piet Mondrian, autore di numerosi quadri astratti , tele composte di rettangoli, per la maggior parte delle volte aurei. </vt:lpstr>
      <vt:lpstr>Per costruire un rettangolo aureo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Diana</dc:creator>
  <cp:lastModifiedBy>Diana</cp:lastModifiedBy>
  <cp:revision>123</cp:revision>
  <dcterms:created xsi:type="dcterms:W3CDTF">2011-10-02T16:14:08Z</dcterms:created>
  <dcterms:modified xsi:type="dcterms:W3CDTF">2011-10-19T17:25:18Z</dcterms:modified>
</cp:coreProperties>
</file>